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47" r:id="rId2"/>
    <p:sldId id="350" r:id="rId3"/>
    <p:sldId id="331" r:id="rId4"/>
    <p:sldId id="267" r:id="rId5"/>
    <p:sldId id="259" r:id="rId6"/>
    <p:sldId id="305" r:id="rId7"/>
    <p:sldId id="324" r:id="rId8"/>
    <p:sldId id="297" r:id="rId9"/>
    <p:sldId id="256" r:id="rId10"/>
    <p:sldId id="258" r:id="rId11"/>
    <p:sldId id="266" r:id="rId12"/>
    <p:sldId id="263" r:id="rId13"/>
    <p:sldId id="346" r:id="rId14"/>
    <p:sldId id="304" r:id="rId15"/>
    <p:sldId id="290" r:id="rId16"/>
    <p:sldId id="298" r:id="rId17"/>
    <p:sldId id="325" r:id="rId18"/>
    <p:sldId id="299" r:id="rId19"/>
    <p:sldId id="326" r:id="rId20"/>
    <p:sldId id="300" r:id="rId21"/>
    <p:sldId id="327" r:id="rId22"/>
    <p:sldId id="329" r:id="rId23"/>
    <p:sldId id="314" r:id="rId24"/>
    <p:sldId id="275" r:id="rId25"/>
    <p:sldId id="293" r:id="rId26"/>
    <p:sldId id="273" r:id="rId27"/>
    <p:sldId id="274" r:id="rId28"/>
    <p:sldId id="288" r:id="rId29"/>
    <p:sldId id="279" r:id="rId30"/>
    <p:sldId id="277" r:id="rId31"/>
    <p:sldId id="276" r:id="rId32"/>
    <p:sldId id="311" r:id="rId33"/>
    <p:sldId id="335" r:id="rId34"/>
    <p:sldId id="264" r:id="rId35"/>
    <p:sldId id="294" r:id="rId36"/>
    <p:sldId id="34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3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03"/>
    <p:restoredTop sz="94795"/>
  </p:normalViewPr>
  <p:slideViewPr>
    <p:cSldViewPr snapToGrid="0" snapToObjects="1">
      <p:cViewPr varScale="1">
        <p:scale>
          <a:sx n="114" d="100"/>
          <a:sy n="114" d="100"/>
        </p:scale>
        <p:origin x="20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EC72-8514-1A49-8C1E-169A2345826B}" type="datetimeFigureOut">
              <a:rPr lang="en-US" smtClean="0"/>
              <a:t>10/2/24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7635E-EA00-5C40-836A-DA41EFA11B8D}" type="slidenum">
              <a:rPr lang="en-US" smtClean="0"/>
              <a:t>‹#›</a:t>
            </a:fld>
            <a:endParaRPr lang="en-US"/>
          </a:p>
        </p:txBody>
      </p:sp>
    </p:spTree>
    <p:extLst>
      <p:ext uri="{BB962C8B-B14F-4D97-AF65-F5344CB8AC3E}">
        <p14:creationId xmlns:p14="http://schemas.microsoft.com/office/powerpoint/2010/main" val="45279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7635E-EA00-5C40-836A-DA41EFA11B8D}" type="slidenum">
              <a:rPr lang="en-US" smtClean="0"/>
              <a:t>1</a:t>
            </a:fld>
            <a:endParaRPr lang="en-US"/>
          </a:p>
        </p:txBody>
      </p:sp>
    </p:spTree>
    <p:extLst>
      <p:ext uri="{BB962C8B-B14F-4D97-AF65-F5344CB8AC3E}">
        <p14:creationId xmlns:p14="http://schemas.microsoft.com/office/powerpoint/2010/main" val="133900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7635E-EA00-5C40-836A-DA41EFA11B8D}" type="slidenum">
              <a:rPr lang="en-US" smtClean="0"/>
              <a:t>13</a:t>
            </a:fld>
            <a:endParaRPr lang="en-US"/>
          </a:p>
        </p:txBody>
      </p:sp>
    </p:spTree>
    <p:extLst>
      <p:ext uri="{BB962C8B-B14F-4D97-AF65-F5344CB8AC3E}">
        <p14:creationId xmlns:p14="http://schemas.microsoft.com/office/powerpoint/2010/main" val="353532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A7635E-EA00-5C40-836A-DA41EFA11B8D}" type="slidenum">
              <a:rPr lang="en-US" smtClean="0"/>
              <a:t>20</a:t>
            </a:fld>
            <a:endParaRPr lang="en-US"/>
          </a:p>
        </p:txBody>
      </p:sp>
    </p:spTree>
    <p:extLst>
      <p:ext uri="{BB962C8B-B14F-4D97-AF65-F5344CB8AC3E}">
        <p14:creationId xmlns:p14="http://schemas.microsoft.com/office/powerpoint/2010/main" val="190357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C8E2-9386-4D43-9B4C-D19AC1B4F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FC0C39-E2A1-E345-A956-E0F41937E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92EF5-F8F6-A243-A6D3-4A603915EFDD}"/>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1E2E1167-DC62-DB4E-8A11-EFA7AA038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1F7B8-DE89-AF4C-BDC5-50B7FB492350}"/>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125222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80AF-B8FD-0B44-A1F0-226062BB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F4C6A-82E8-3542-9D48-39ABC9EEA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C9845-7682-9644-9961-C83EBFE509C6}"/>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532F9A15-A808-204A-B377-01F5B1815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0299F-06B4-8142-9B74-29E2482839CA}"/>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210904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4B503-80D8-8E45-A6BC-34C858EB6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51138-8EA6-FB4B-B32C-D323910552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2861B-9A48-FF4F-850D-6B1C7682229F}"/>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4C82847B-146E-B84D-8379-F939C86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2B170-2CC8-0A4C-9A28-A3F927981366}"/>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141501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5C7C-D7F6-3E4C-9D94-3A1267896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2D6E6-4EE9-3548-86A2-B896940D0D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D9777-87BB-F848-8675-C8AB45F627E0}"/>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332DB480-41E0-804F-9FE9-BF138B2D3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5D0E2-26FF-B548-8E35-C08576A14988}"/>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4600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AD78-DF7A-A547-9467-9BFA62BF0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C7CD20-B973-3548-9E50-413218D26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C8A7FE-C128-E54E-90B1-61EDF762FFDC}"/>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B5E15E08-2CA4-EA4F-BBF8-6351250CE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AE15B-3A81-A14A-B0E0-F354E1B07666}"/>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56210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DCEC-F067-FF49-B9F2-F066FD433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38361-6043-FB4F-88F5-77E6FA22F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25C4CB-EBC4-F241-8327-FA9C555FF3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B398E-89A3-464B-99DD-419CCA0A8745}"/>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6" name="Footer Placeholder 5">
            <a:extLst>
              <a:ext uri="{FF2B5EF4-FFF2-40B4-BE49-F238E27FC236}">
                <a16:creationId xmlns:a16="http://schemas.microsoft.com/office/drawing/2014/main" id="{344FDDE9-CE4C-CA40-BF4A-23CC1566D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09075-E690-214E-9E56-5FCF3AAC0D59}"/>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344974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99C7-F20E-AE4E-A9B9-DBA489675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47048-B215-4F40-A34F-358092413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B7A3F-3094-4F4D-847F-00FB16B12B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AC80D6-868C-DD40-AF16-D44EB7A6A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7E10C1-8908-ED42-AC00-6D8502E8BE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7BE3B-5F93-D347-801E-22A81DA23CB4}"/>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8" name="Footer Placeholder 7">
            <a:extLst>
              <a:ext uri="{FF2B5EF4-FFF2-40B4-BE49-F238E27FC236}">
                <a16:creationId xmlns:a16="http://schemas.microsoft.com/office/drawing/2014/main" id="{82012DD8-4BB2-B847-A1F7-E700DB350E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D264A-CE02-F946-A3E6-8A1CF06384A0}"/>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305925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96D5-C7CC-714B-9639-F7FD30053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9E088-D36C-D042-B1AB-D7BCBA2D524D}"/>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4" name="Footer Placeholder 3">
            <a:extLst>
              <a:ext uri="{FF2B5EF4-FFF2-40B4-BE49-F238E27FC236}">
                <a16:creationId xmlns:a16="http://schemas.microsoft.com/office/drawing/2014/main" id="{01A1B22A-0E10-E040-B4C3-AC1C6D7EE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08123B-75D9-014C-BC67-EB8BDDAB6B79}"/>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224949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35DB61-83D6-D845-809D-C96DF094E42D}"/>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3" name="Footer Placeholder 2">
            <a:extLst>
              <a:ext uri="{FF2B5EF4-FFF2-40B4-BE49-F238E27FC236}">
                <a16:creationId xmlns:a16="http://schemas.microsoft.com/office/drawing/2014/main" id="{8F40ED4C-3C10-CD4B-8CBE-25AB18DF42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EE7B0-6946-C045-AFA8-B6177EF40F42}"/>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370583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5439-4DBE-4749-A52C-7EE92D34C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34FAC-C4BD-7B4D-9D11-99968750E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18649-7BBF-924E-B39C-B31301DC6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9AD80-2E9D-3442-8818-C83EB85C02CD}"/>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6" name="Footer Placeholder 5">
            <a:extLst>
              <a:ext uri="{FF2B5EF4-FFF2-40B4-BE49-F238E27FC236}">
                <a16:creationId xmlns:a16="http://schemas.microsoft.com/office/drawing/2014/main" id="{1B146AC7-4893-3745-AC0A-CD828B5B3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A4358-A335-8944-8444-ABE4022B3694}"/>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74387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6BBD-C110-2646-9DAC-A9FF7B949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3D8CC-1B37-054B-A069-DF0D3B1EA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C0370-7091-6645-A6C7-D5DFAD052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4DFA2D-BEC3-6947-A04D-F42E7425FF31}"/>
              </a:ext>
            </a:extLst>
          </p:cNvPr>
          <p:cNvSpPr>
            <a:spLocks noGrp="1"/>
          </p:cNvSpPr>
          <p:nvPr>
            <p:ph type="dt" sz="half" idx="10"/>
          </p:nvPr>
        </p:nvSpPr>
        <p:spPr/>
        <p:txBody>
          <a:bodyPr/>
          <a:lstStyle/>
          <a:p>
            <a:fld id="{1229BEF5-A49E-6E4F-B853-A40C646AE70E}" type="datetimeFigureOut">
              <a:rPr lang="en-US" smtClean="0"/>
              <a:t>10/2/24</a:t>
            </a:fld>
            <a:endParaRPr lang="en-US"/>
          </a:p>
        </p:txBody>
      </p:sp>
      <p:sp>
        <p:nvSpPr>
          <p:cNvPr id="6" name="Footer Placeholder 5">
            <a:extLst>
              <a:ext uri="{FF2B5EF4-FFF2-40B4-BE49-F238E27FC236}">
                <a16:creationId xmlns:a16="http://schemas.microsoft.com/office/drawing/2014/main" id="{1DB12B8A-00CA-D94D-92B8-CCFF2119F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9FB9D-62BB-6E44-8E65-605A6E5D277C}"/>
              </a:ext>
            </a:extLst>
          </p:cNvPr>
          <p:cNvSpPr>
            <a:spLocks noGrp="1"/>
          </p:cNvSpPr>
          <p:nvPr>
            <p:ph type="sldNum" sz="quarter" idx="12"/>
          </p:nvPr>
        </p:nvSpPr>
        <p:spPr/>
        <p:txBody>
          <a:bodyPr/>
          <a:lstStyle/>
          <a:p>
            <a:fld id="{80F25CE6-6219-D748-891D-2C398BBB8DB4}" type="slidenum">
              <a:rPr lang="en-US" smtClean="0"/>
              <a:t>‹#›</a:t>
            </a:fld>
            <a:endParaRPr lang="en-US"/>
          </a:p>
        </p:txBody>
      </p:sp>
    </p:spTree>
    <p:extLst>
      <p:ext uri="{BB962C8B-B14F-4D97-AF65-F5344CB8AC3E}">
        <p14:creationId xmlns:p14="http://schemas.microsoft.com/office/powerpoint/2010/main" val="55417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FBBF6-3DC4-574B-8AF9-73B75AC8F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450EAC-E464-AA44-A20A-1E04867F7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AFAFB-ED45-5948-9D00-F91880F0A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9BEF5-A49E-6E4F-B853-A40C646AE70E}" type="datetimeFigureOut">
              <a:rPr lang="en-US" smtClean="0"/>
              <a:t>10/2/24</a:t>
            </a:fld>
            <a:endParaRPr lang="en-US"/>
          </a:p>
        </p:txBody>
      </p:sp>
      <p:sp>
        <p:nvSpPr>
          <p:cNvPr id="5" name="Footer Placeholder 4">
            <a:extLst>
              <a:ext uri="{FF2B5EF4-FFF2-40B4-BE49-F238E27FC236}">
                <a16:creationId xmlns:a16="http://schemas.microsoft.com/office/drawing/2014/main" id="{588711C6-3A15-124E-A964-072E6999F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C1EA31-E841-934F-A44B-E12FDF50A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25CE6-6219-D748-891D-2C398BBB8DB4}" type="slidenum">
              <a:rPr lang="en-US" smtClean="0"/>
              <a:t>‹#›</a:t>
            </a:fld>
            <a:endParaRPr lang="en-US"/>
          </a:p>
        </p:txBody>
      </p:sp>
    </p:spTree>
    <p:extLst>
      <p:ext uri="{BB962C8B-B14F-4D97-AF65-F5344CB8AC3E}">
        <p14:creationId xmlns:p14="http://schemas.microsoft.com/office/powerpoint/2010/main" val="1878558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https://dirkdeklein.files.wordpress.com/2016/07/quote-he-who-wants-to-win-the-world-for-christ-must-have-the-courage-to-come-in-conflict-with-titus-brandsma-58-54-03.jpg?w=750"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hyperlink" Target="https://en.wikipedia.org/wiki/Religious_ord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jpg"/><Relationship Id="rId2" Type="http://schemas.openxmlformats.org/officeDocument/2006/relationships/image" Target="../media/image16.tiff"/><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card with a bird on it&#10;&#10;Description automatically generated">
            <a:extLst>
              <a:ext uri="{FF2B5EF4-FFF2-40B4-BE49-F238E27FC236}">
                <a16:creationId xmlns:a16="http://schemas.microsoft.com/office/drawing/2014/main" id="{CDE77614-1F19-7159-66A6-9E8A85041B5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blue card with a bird on it&#10;&#10;Description automatically generated">
            <a:extLst>
              <a:ext uri="{FF2B5EF4-FFF2-40B4-BE49-F238E27FC236}">
                <a16:creationId xmlns:a16="http://schemas.microsoft.com/office/drawing/2014/main" id="{2DE9C2A6-DE2F-A2B2-1C11-64E34CDF2D4A}"/>
              </a:ext>
            </a:extLst>
          </p:cNvPr>
          <p:cNvPicPr>
            <a:picLocks noGrp="1" noChangeAspect="1"/>
          </p:cNvPicPr>
          <p:nvPr>
            <p:ph idx="1"/>
          </p:nvPr>
        </p:nvPicPr>
        <p:blipFill>
          <a:blip r:embed="rId4"/>
          <a:stretch>
            <a:fillRect/>
          </a:stretch>
        </p:blipFill>
        <p:spPr>
          <a:xfrm>
            <a:off x="1" y="0"/>
            <a:ext cx="4729654" cy="6858000"/>
          </a:xfrm>
        </p:spPr>
      </p:pic>
    </p:spTree>
    <p:extLst>
      <p:ext uri="{BB962C8B-B14F-4D97-AF65-F5344CB8AC3E}">
        <p14:creationId xmlns:p14="http://schemas.microsoft.com/office/powerpoint/2010/main" val="260179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EC2C6D-253D-6749-AA66-0DAE2C67B5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21035" y="643467"/>
            <a:ext cx="5129784" cy="5571066"/>
          </a:xfrm>
          <a:prstGeom prst="rect">
            <a:avLst/>
          </a:prstGeom>
          <a:ln>
            <a:solidFill>
              <a:schemeClr val="accent1"/>
            </a:solidFill>
          </a:ln>
        </p:spPr>
      </p:pic>
      <p:sp>
        <p:nvSpPr>
          <p:cNvPr id="22" name="Rectangle 2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31CC94-480A-A34E-A783-8A61044AD9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1"/>
          <a:stretch/>
        </p:blipFill>
        <p:spPr>
          <a:xfrm>
            <a:off x="641180" y="643467"/>
            <a:ext cx="5129784" cy="5571066"/>
          </a:xfrm>
          <a:prstGeom prst="rect">
            <a:avLst/>
          </a:prstGeom>
        </p:spPr>
      </p:pic>
      <p:sp>
        <p:nvSpPr>
          <p:cNvPr id="6" name="TextBox 5">
            <a:extLst>
              <a:ext uri="{FF2B5EF4-FFF2-40B4-BE49-F238E27FC236}">
                <a16:creationId xmlns:a16="http://schemas.microsoft.com/office/drawing/2014/main" id="{AE849D96-3927-F840-A94F-3BDFD24AB15E}"/>
              </a:ext>
            </a:extLst>
          </p:cNvPr>
          <p:cNvSpPr txBox="1"/>
          <p:nvPr/>
        </p:nvSpPr>
        <p:spPr>
          <a:xfrm>
            <a:off x="800485" y="6340971"/>
            <a:ext cx="4811173" cy="461665"/>
          </a:xfrm>
          <a:prstGeom prst="rect">
            <a:avLst/>
          </a:prstGeom>
          <a:noFill/>
        </p:spPr>
        <p:txBody>
          <a:bodyPr wrap="square" rtlCol="0">
            <a:spAutoFit/>
          </a:bodyPr>
          <a:lstStyle/>
          <a:p>
            <a:r>
              <a:rPr lang="en-US" sz="2400" dirty="0">
                <a:solidFill>
                  <a:schemeClr val="bg1"/>
                </a:solidFill>
              </a:rPr>
              <a:t>Monastery and Church - BOXMEER</a:t>
            </a:r>
          </a:p>
        </p:txBody>
      </p:sp>
      <p:sp>
        <p:nvSpPr>
          <p:cNvPr id="7" name="TextBox 6">
            <a:extLst>
              <a:ext uri="{FF2B5EF4-FFF2-40B4-BE49-F238E27FC236}">
                <a16:creationId xmlns:a16="http://schemas.microsoft.com/office/drawing/2014/main" id="{7F4E9950-A801-9342-9CE8-727C87B201D9}"/>
              </a:ext>
            </a:extLst>
          </p:cNvPr>
          <p:cNvSpPr txBox="1"/>
          <p:nvPr/>
        </p:nvSpPr>
        <p:spPr>
          <a:xfrm>
            <a:off x="6585204" y="6340971"/>
            <a:ext cx="5129784" cy="461665"/>
          </a:xfrm>
          <a:prstGeom prst="rect">
            <a:avLst/>
          </a:prstGeom>
          <a:noFill/>
        </p:spPr>
        <p:txBody>
          <a:bodyPr wrap="square" rtlCol="0">
            <a:spAutoFit/>
          </a:bodyPr>
          <a:lstStyle/>
          <a:p>
            <a:r>
              <a:rPr lang="en-US" sz="2400" dirty="0">
                <a:solidFill>
                  <a:schemeClr val="bg1"/>
                </a:solidFill>
              </a:rPr>
              <a:t>Titus with other Carmelite Students</a:t>
            </a:r>
          </a:p>
        </p:txBody>
      </p:sp>
    </p:spTree>
    <p:extLst>
      <p:ext uri="{BB962C8B-B14F-4D97-AF65-F5344CB8AC3E}">
        <p14:creationId xmlns:p14="http://schemas.microsoft.com/office/powerpoint/2010/main" val="3528815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itusPhoto14b">
            <a:extLst>
              <a:ext uri="{FF2B5EF4-FFF2-40B4-BE49-F238E27FC236}">
                <a16:creationId xmlns:a16="http://schemas.microsoft.com/office/drawing/2014/main" id="{16BBF3CF-88A7-A142-AB6F-8AF11EE676F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7">
            <a:extLst>
              <a:ext uri="{FF2B5EF4-FFF2-40B4-BE49-F238E27FC236}">
                <a16:creationId xmlns:a16="http://schemas.microsoft.com/office/drawing/2014/main" id="{925BEE47-8AA9-804A-9CD6-8EB5712D12A9}"/>
              </a:ext>
            </a:extLst>
          </p:cNvPr>
          <p:cNvGraphicFramePr>
            <a:graphicFrameLocks noGrp="1"/>
          </p:cNvGraphicFramePr>
          <p:nvPr>
            <p:ph idx="1"/>
            <p:extLst>
              <p:ext uri="{D42A27DB-BD31-4B8C-83A1-F6EECF244321}">
                <p14:modId xmlns:p14="http://schemas.microsoft.com/office/powerpoint/2010/main" val="1417743829"/>
              </p:ext>
            </p:extLst>
          </p:nvPr>
        </p:nvGraphicFramePr>
        <p:xfrm>
          <a:off x="4965700" y="1463040"/>
          <a:ext cx="6586538" cy="4663440"/>
        </p:xfrm>
        <a:graphic>
          <a:graphicData uri="http://schemas.openxmlformats.org/drawingml/2006/table">
            <a:tbl>
              <a:tblPr>
                <a:tableStyleId>{5C22544A-7EE6-4342-B048-85BDC9FD1C3A}</a:tableStyleId>
              </a:tblPr>
              <a:tblGrid>
                <a:gridCol w="6586538">
                  <a:extLst>
                    <a:ext uri="{9D8B030D-6E8A-4147-A177-3AD203B41FA5}">
                      <a16:colId xmlns:a16="http://schemas.microsoft.com/office/drawing/2014/main" val="3492650559"/>
                    </a:ext>
                  </a:extLst>
                </a:gridCol>
              </a:tblGrid>
              <a:tr h="4663440">
                <a:tc>
                  <a:txBody>
                    <a:bodyPr/>
                    <a:lstStyle/>
                    <a:p>
                      <a:pPr marL="0" marR="0" algn="l" fontAlgn="base">
                        <a:spcBef>
                          <a:spcPts val="0"/>
                        </a:spcBef>
                        <a:spcAft>
                          <a:spcPts val="2160"/>
                        </a:spcAft>
                      </a:pPr>
                      <a:r>
                        <a:rPr lang="en-US" sz="3200" dirty="0">
                          <a:solidFill>
                            <a:schemeClr val="accent2">
                              <a:lumMod val="50000"/>
                            </a:schemeClr>
                          </a:solidFill>
                          <a:effectLst/>
                        </a:rPr>
                        <a:t>Ordained a priest in 1905, Brandsma was knowledgeable in Carmelite mysticism and was awarded a doctorate of philosophy at Rome in 1909. He then taught in various schools in the Netherlands. From 1916 on, he initiated and led a project to translate the works of St. Teresa of Ávila into Dutch.</a:t>
                      </a:r>
                      <a:endParaRPr lang="en-US" sz="3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1593" marR="71593" marT="0" marB="0"/>
                </a:tc>
                <a:extLst>
                  <a:ext uri="{0D108BD9-81ED-4DB2-BD59-A6C34878D82A}">
                    <a16:rowId xmlns:a16="http://schemas.microsoft.com/office/drawing/2014/main" val="1529245460"/>
                  </a:ext>
                </a:extLst>
              </a:tr>
            </a:tbl>
          </a:graphicData>
        </a:graphic>
      </p:graphicFrame>
      <p:sp>
        <p:nvSpPr>
          <p:cNvPr id="2" name="TextBox 1">
            <a:extLst>
              <a:ext uri="{FF2B5EF4-FFF2-40B4-BE49-F238E27FC236}">
                <a16:creationId xmlns:a16="http://schemas.microsoft.com/office/drawing/2014/main" id="{797A35B4-1A70-F64E-BCE0-FDABB01B57D9}"/>
              </a:ext>
            </a:extLst>
          </p:cNvPr>
          <p:cNvSpPr txBox="1"/>
          <p:nvPr/>
        </p:nvSpPr>
        <p:spPr>
          <a:xfrm>
            <a:off x="6067003" y="552226"/>
            <a:ext cx="3362747" cy="584775"/>
          </a:xfrm>
          <a:prstGeom prst="rect">
            <a:avLst/>
          </a:prstGeom>
          <a:noFill/>
        </p:spPr>
        <p:txBody>
          <a:bodyPr wrap="square" rtlCol="0">
            <a:spAutoFit/>
          </a:bodyPr>
          <a:lstStyle/>
          <a:p>
            <a:r>
              <a:rPr lang="en-US" sz="3200" b="1" dirty="0">
                <a:solidFill>
                  <a:schemeClr val="accent2">
                    <a:lumMod val="50000"/>
                  </a:schemeClr>
                </a:solidFill>
              </a:rPr>
              <a:t>Scholar &amp; Teacher</a:t>
            </a:r>
          </a:p>
        </p:txBody>
      </p:sp>
    </p:spTree>
    <p:extLst>
      <p:ext uri="{BB962C8B-B14F-4D97-AF65-F5344CB8AC3E}">
        <p14:creationId xmlns:p14="http://schemas.microsoft.com/office/powerpoint/2010/main" val="184978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F775CB-FF2F-4049-B037-161272757538}"/>
              </a:ext>
            </a:extLst>
          </p:cNvPr>
          <p:cNvSpPr>
            <a:spLocks noGrp="1"/>
          </p:cNvSpPr>
          <p:nvPr>
            <p:ph type="title"/>
          </p:nvPr>
        </p:nvSpPr>
        <p:spPr>
          <a:xfrm>
            <a:off x="1112835" y="4741528"/>
            <a:ext cx="4983165" cy="1625210"/>
          </a:xfrm>
        </p:spPr>
        <p:txBody>
          <a:bodyPr>
            <a:normAutofit fontScale="90000"/>
          </a:bodyPr>
          <a:lstStyle/>
          <a:p>
            <a:pPr algn="r"/>
            <a:br>
              <a:rPr lang="en-US" dirty="0">
                <a:solidFill>
                  <a:srgbClr val="FFFFFF"/>
                </a:solidFill>
              </a:rPr>
            </a:br>
            <a:br>
              <a:rPr lang="en-US" dirty="0">
                <a:solidFill>
                  <a:srgbClr val="FFFFFF"/>
                </a:solidFill>
              </a:rPr>
            </a:br>
            <a:r>
              <a:rPr lang="en-US" dirty="0">
                <a:solidFill>
                  <a:srgbClr val="FFFFFF"/>
                </a:solidFill>
              </a:rPr>
              <a:t>PROFESSOR - RECTOR MAGNIFICUS</a:t>
            </a:r>
            <a:br>
              <a:rPr lang="en-US" dirty="0">
                <a:solidFill>
                  <a:srgbClr val="FFFFFF"/>
                </a:solidFill>
              </a:rPr>
            </a:br>
            <a:br>
              <a:rPr lang="en-US" dirty="0">
                <a:solidFill>
                  <a:srgbClr val="FFFFFF"/>
                </a:solidFill>
              </a:rPr>
            </a:br>
            <a:endParaRPr lang="en-US" dirty="0">
              <a:solidFill>
                <a:srgbClr val="FFFFFF"/>
              </a:solidFill>
            </a:endParaRPr>
          </a:p>
        </p:txBody>
      </p:sp>
      <p:pic>
        <p:nvPicPr>
          <p:cNvPr id="4" name="Picture 3" descr="A person sitting at a table in front of a computer&#10;&#10;Description automatically generated">
            <a:extLst>
              <a:ext uri="{FF2B5EF4-FFF2-40B4-BE49-F238E27FC236}">
                <a16:creationId xmlns:a16="http://schemas.microsoft.com/office/drawing/2014/main" id="{FF7BE5F2-1AC8-D044-87B4-E383F348AD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3"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D653C05-D83E-054C-9CA0-28E0FB412E9E}"/>
              </a:ext>
            </a:extLst>
          </p:cNvPr>
          <p:cNvSpPr>
            <a:spLocks noGrp="1"/>
          </p:cNvSpPr>
          <p:nvPr>
            <p:ph idx="1"/>
          </p:nvPr>
        </p:nvSpPr>
        <p:spPr>
          <a:xfrm>
            <a:off x="7672552" y="493986"/>
            <a:ext cx="4078013" cy="5898295"/>
          </a:xfrm>
        </p:spPr>
        <p:txBody>
          <a:bodyPr anchor="ctr">
            <a:noAutofit/>
          </a:bodyPr>
          <a:lstStyle/>
          <a:p>
            <a:r>
              <a:rPr lang="en-US" dirty="0">
                <a:solidFill>
                  <a:srgbClr val="FFFFFF"/>
                </a:solidFill>
              </a:rPr>
              <a:t>One of the founders of the Catholic University of Nijmegen (now Radboud University), Brandsma became a professor of philosophy and the history of mysticism at the school in 1923. He later served as </a:t>
            </a:r>
            <a:r>
              <a:rPr lang="en-US" i="1" dirty="0">
                <a:solidFill>
                  <a:srgbClr val="FFFFFF"/>
                </a:solidFill>
              </a:rPr>
              <a:t>Rector </a:t>
            </a:r>
            <a:r>
              <a:rPr lang="en-US" i="1" dirty="0" err="1">
                <a:solidFill>
                  <a:srgbClr val="FFFFFF"/>
                </a:solidFill>
              </a:rPr>
              <a:t>Magnificus</a:t>
            </a:r>
            <a:r>
              <a:rPr lang="en-US" dirty="0">
                <a:solidFill>
                  <a:srgbClr val="FFFFFF"/>
                </a:solidFill>
              </a:rPr>
              <a:t>. He was noted for his constant availability to everyone, rather than for his scholarly work as a professor.</a:t>
            </a:r>
          </a:p>
        </p:txBody>
      </p:sp>
    </p:spTree>
    <p:extLst>
      <p:ext uri="{BB962C8B-B14F-4D97-AF65-F5344CB8AC3E}">
        <p14:creationId xmlns:p14="http://schemas.microsoft.com/office/powerpoint/2010/main" val="114966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itting in a chair&#10;&#10;Description automatically generated">
            <a:extLst>
              <a:ext uri="{FF2B5EF4-FFF2-40B4-BE49-F238E27FC236}">
                <a16:creationId xmlns:a16="http://schemas.microsoft.com/office/drawing/2014/main" id="{E4CE753F-A05B-AA9C-55AC-BEBBE7EDD4B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1504" y="0"/>
            <a:ext cx="12191980" cy="6856718"/>
          </a:xfrm>
          <a:prstGeom prst="rect">
            <a:avLst/>
          </a:prstGeom>
        </p:spPr>
      </p:pic>
      <p:pic>
        <p:nvPicPr>
          <p:cNvPr id="2050" name="Picture 2" descr="ST. TITUS BRANDSMA | carmelite-vocations">
            <a:extLst>
              <a:ext uri="{FF2B5EF4-FFF2-40B4-BE49-F238E27FC236}">
                <a16:creationId xmlns:a16="http://schemas.microsoft.com/office/drawing/2014/main" id="{1B8D13BE-2790-6AD5-F1CC-EA2BE51F7D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814" y="195552"/>
            <a:ext cx="2248239" cy="306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6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31025-303A-C843-8497-9AA5A0399E60}"/>
              </a:ext>
            </a:extLst>
          </p:cNvPr>
          <p:cNvSpPr>
            <a:spLocks noGrp="1"/>
          </p:cNvSpPr>
          <p:nvPr>
            <p:ph idx="1"/>
          </p:nvPr>
        </p:nvSpPr>
        <p:spPr>
          <a:xfrm>
            <a:off x="361406" y="982417"/>
            <a:ext cx="11469188" cy="5354003"/>
          </a:xfrm>
        </p:spPr>
        <p:txBody>
          <a:bodyPr>
            <a:normAutofit fontScale="40000" lnSpcReduction="20000"/>
          </a:bodyPr>
          <a:lstStyle/>
          <a:p>
            <a:pPr marL="0" indent="0">
              <a:buNone/>
            </a:pPr>
            <a:r>
              <a:rPr lang="en-US" dirty="0"/>
              <a:t>   </a:t>
            </a:r>
            <a:r>
              <a:rPr lang="en-US" sz="8000" b="1" dirty="0">
                <a:solidFill>
                  <a:schemeClr val="accent1">
                    <a:lumMod val="75000"/>
                  </a:schemeClr>
                </a:solidFill>
              </a:rPr>
              <a:t>Encountering God in Life's Journey</a:t>
            </a:r>
          </a:p>
          <a:p>
            <a:pPr marL="0" indent="0">
              <a:buNone/>
            </a:pPr>
            <a:endParaRPr lang="en-US" sz="5100" dirty="0"/>
          </a:p>
          <a:p>
            <a:pPr marL="0" indent="0">
              <a:buNone/>
            </a:pPr>
            <a:r>
              <a:rPr lang="en-US" sz="5100" dirty="0"/>
              <a:t>		</a:t>
            </a:r>
            <a:endParaRPr lang="en-US" sz="6700" b="1" dirty="0">
              <a:solidFill>
                <a:srgbClr val="FF0000"/>
              </a:solidFill>
            </a:endParaRPr>
          </a:p>
          <a:p>
            <a:pPr marL="0" indent="0">
              <a:buNone/>
            </a:pPr>
            <a:r>
              <a:rPr lang="en-US" sz="8000" b="1" dirty="0">
                <a:solidFill>
                  <a:schemeClr val="accent6">
                    <a:lumMod val="75000"/>
                  </a:schemeClr>
                </a:solidFill>
              </a:rPr>
              <a:t>					Living in the Presence of God</a:t>
            </a:r>
          </a:p>
          <a:p>
            <a:pPr marL="0" indent="0">
              <a:buNone/>
            </a:pPr>
            <a:br>
              <a:rPr lang="en-US" sz="5100" dirty="0"/>
            </a:br>
            <a:r>
              <a:rPr lang="en-US" sz="5100" dirty="0"/>
              <a:t>					</a:t>
            </a:r>
          </a:p>
          <a:p>
            <a:pPr marL="0" indent="0">
              <a:buNone/>
            </a:pPr>
            <a:r>
              <a:rPr lang="en-US" sz="8000" b="1" dirty="0">
                <a:solidFill>
                  <a:srgbClr val="7030A0"/>
                </a:solidFill>
              </a:rPr>
              <a:t>			</a:t>
            </a:r>
            <a:r>
              <a:rPr lang="en-US" sz="8000" b="1" dirty="0">
                <a:solidFill>
                  <a:srgbClr val="FF0000"/>
                </a:solidFill>
              </a:rPr>
              <a:t>Mystery of God’s nearness</a:t>
            </a:r>
          </a:p>
          <a:p>
            <a:pPr marL="0" indent="0">
              <a:buNone/>
            </a:pPr>
            <a:endParaRPr lang="en-US" sz="8000" b="1" dirty="0">
              <a:solidFill>
                <a:srgbClr val="7030A0"/>
              </a:solidFill>
            </a:endParaRPr>
          </a:p>
          <a:p>
            <a:pPr marL="0" indent="0">
              <a:buNone/>
            </a:pPr>
            <a:r>
              <a:rPr lang="en-US" sz="8000" b="1" dirty="0">
                <a:solidFill>
                  <a:srgbClr val="7030A0"/>
                </a:solidFill>
              </a:rPr>
              <a:t>Open your eyes and see all that is!</a:t>
            </a:r>
            <a:br>
              <a:rPr lang="en-US" sz="5100" dirty="0"/>
            </a:br>
            <a:endParaRPr lang="en-US" sz="5100" dirty="0"/>
          </a:p>
          <a:p>
            <a:pPr marL="0" indent="0">
              <a:buNone/>
            </a:pPr>
            <a:r>
              <a:rPr lang="en-US" sz="5100" dirty="0"/>
              <a:t>		</a:t>
            </a:r>
          </a:p>
          <a:p>
            <a:pPr marL="0" indent="0">
              <a:buNone/>
            </a:pPr>
            <a:endParaRPr lang="en-US" sz="5100" dirty="0">
              <a:solidFill>
                <a:srgbClr val="00B0F0"/>
              </a:solidFill>
            </a:endParaRPr>
          </a:p>
          <a:p>
            <a:pPr marL="0" indent="0">
              <a:buNone/>
            </a:pPr>
            <a:r>
              <a:rPr lang="en-US" sz="5100" dirty="0">
                <a:solidFill>
                  <a:srgbClr val="00B0F0"/>
                </a:solidFill>
              </a:rPr>
              <a:t>			</a:t>
            </a:r>
            <a:r>
              <a:rPr lang="en-US" sz="8000" b="1" dirty="0">
                <a:solidFill>
                  <a:srgbClr val="00B0F0"/>
                </a:solidFill>
              </a:rPr>
              <a:t>To believe in God is the same as to live in God</a:t>
            </a:r>
          </a:p>
          <a:p>
            <a:pPr marL="0" indent="0">
              <a:buNone/>
            </a:pPr>
            <a:br>
              <a:rPr lang="en-US" dirty="0"/>
            </a:br>
            <a:endParaRPr lang="en-US" dirty="0"/>
          </a:p>
          <a:p>
            <a:pPr marL="0" indent="0">
              <a:buNone/>
            </a:pPr>
            <a:endParaRPr lang="en-US" dirty="0"/>
          </a:p>
        </p:txBody>
      </p:sp>
      <p:pic>
        <p:nvPicPr>
          <p:cNvPr id="4" name="Picture 3" descr="A person sitting at a table in front of a computer&#10;&#10;Description automatically generated">
            <a:extLst>
              <a:ext uri="{FF2B5EF4-FFF2-40B4-BE49-F238E27FC236}">
                <a16:creationId xmlns:a16="http://schemas.microsoft.com/office/drawing/2014/main" id="{B5E750F0-9B67-A658-2D79-407133608FFE}"/>
              </a:ext>
            </a:extLst>
          </p:cNvPr>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1" y="0"/>
            <a:ext cx="12191999" cy="6858000"/>
          </a:xfrm>
          <a:prstGeom prst="rect">
            <a:avLst/>
          </a:prstGeom>
        </p:spPr>
      </p:pic>
    </p:spTree>
    <p:extLst>
      <p:ext uri="{BB962C8B-B14F-4D97-AF65-F5344CB8AC3E}">
        <p14:creationId xmlns:p14="http://schemas.microsoft.com/office/powerpoint/2010/main" val="311977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498A1-892E-914F-9833-D360680B85A6}"/>
              </a:ext>
            </a:extLst>
          </p:cNvPr>
          <p:cNvSpPr>
            <a:spLocks noGrp="1"/>
          </p:cNvSpPr>
          <p:nvPr>
            <p:ph type="title"/>
          </p:nvPr>
        </p:nvSpPr>
        <p:spPr>
          <a:xfrm>
            <a:off x="838200" y="963877"/>
            <a:ext cx="3494362" cy="4930246"/>
          </a:xfrm>
        </p:spPr>
        <p:txBody>
          <a:bodyPr>
            <a:normAutofit/>
          </a:bodyPr>
          <a:lstStyle/>
          <a:p>
            <a:pPr algn="r"/>
            <a:r>
              <a:rPr lang="en-US" dirty="0">
                <a:ln w="0"/>
                <a:solidFill>
                  <a:srgbClr val="813B0F"/>
                </a:solidFill>
                <a:effectLst>
                  <a:outerShdw blurRad="38100" dist="25400" dir="5400000" algn="ctr" rotWithShape="0">
                    <a:srgbClr val="6E747A">
                      <a:alpha val="43000"/>
                    </a:srgbClr>
                  </a:outerShdw>
                </a:effectLst>
              </a:rPr>
              <a:t>Mysticism  Introduction</a:t>
            </a:r>
          </a:p>
        </p:txBody>
      </p:sp>
      <p:cxnSp>
        <p:nvCxnSpPr>
          <p:cNvPr id="38" name="Straight Connector 3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4A83B-D873-544F-BD9A-FD658058F776}"/>
              </a:ext>
            </a:extLst>
          </p:cNvPr>
          <p:cNvSpPr>
            <a:spLocks noGrp="1"/>
          </p:cNvSpPr>
          <p:nvPr>
            <p:ph idx="1"/>
          </p:nvPr>
        </p:nvSpPr>
        <p:spPr>
          <a:xfrm>
            <a:off x="4976031" y="679269"/>
            <a:ext cx="6377769" cy="5214854"/>
          </a:xfrm>
        </p:spPr>
        <p:txBody>
          <a:bodyPr anchor="ctr">
            <a:normAutofit/>
          </a:bodyPr>
          <a:lstStyle/>
          <a:p>
            <a:r>
              <a:rPr lang="en-US" sz="3200" dirty="0">
                <a:solidFill>
                  <a:srgbClr val="813B0F"/>
                </a:solidFill>
              </a:rPr>
              <a:t>Mysticism is a way for “it all” to be always “present” – for God to be immediately and palpably near</a:t>
            </a:r>
          </a:p>
          <a:p>
            <a:endParaRPr lang="en-US" sz="3200" dirty="0">
              <a:solidFill>
                <a:srgbClr val="813B0F"/>
              </a:solidFill>
            </a:endParaRPr>
          </a:p>
          <a:p>
            <a:r>
              <a:rPr lang="en-US" sz="3200" dirty="0">
                <a:solidFill>
                  <a:srgbClr val="813B0F"/>
                </a:solidFill>
              </a:rPr>
              <a:t>We don’t simply decide, of course, that we will become mystics.</a:t>
            </a:r>
          </a:p>
          <a:p>
            <a:pPr marL="0" indent="0">
              <a:buNone/>
            </a:pPr>
            <a:endParaRPr lang="en-US" sz="3200" dirty="0">
              <a:solidFill>
                <a:srgbClr val="813B0F"/>
              </a:solidFill>
            </a:endParaRPr>
          </a:p>
          <a:p>
            <a:r>
              <a:rPr lang="en-US" sz="3200" dirty="0">
                <a:solidFill>
                  <a:srgbClr val="813B0F"/>
                </a:solidFill>
              </a:rPr>
              <a:t>God becomes flesh as we become more human!!!!!</a:t>
            </a:r>
          </a:p>
          <a:p>
            <a:endParaRPr lang="en-US" sz="2400" dirty="0"/>
          </a:p>
        </p:txBody>
      </p:sp>
      <p:pic>
        <p:nvPicPr>
          <p:cNvPr id="16" name="Picture 15" descr="A person wearing glasses and standing in front of a building&#10;&#10;Description automatically generated">
            <a:extLst>
              <a:ext uri="{FF2B5EF4-FFF2-40B4-BE49-F238E27FC236}">
                <a16:creationId xmlns:a16="http://schemas.microsoft.com/office/drawing/2014/main" id="{77908A84-BFBD-A64C-B962-03A6F81B8127}"/>
              </a:ext>
            </a:extLst>
          </p:cNvPr>
          <p:cNvPicPr>
            <a:picLocks noChangeAspect="1"/>
          </p:cNvPicPr>
          <p:nvPr/>
        </p:nvPicPr>
        <p:blipFill>
          <a:blip r:embed="rId2">
            <a:alphaModFix amt="20000"/>
          </a:blip>
          <a:stretch>
            <a:fillRect/>
          </a:stretch>
        </p:blipFill>
        <p:spPr>
          <a:xfrm>
            <a:off x="321564" y="7181797"/>
            <a:ext cx="12192001" cy="6934086"/>
          </a:xfrm>
          <a:prstGeom prst="rect">
            <a:avLst/>
          </a:prstGeom>
        </p:spPr>
      </p:pic>
    </p:spTree>
    <p:extLst>
      <p:ext uri="{BB962C8B-B14F-4D97-AF65-F5344CB8AC3E}">
        <p14:creationId xmlns:p14="http://schemas.microsoft.com/office/powerpoint/2010/main" val="2577108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50C3-A8E7-FF4B-9AA1-DDE4B95E933A}"/>
              </a:ext>
            </a:extLst>
          </p:cNvPr>
          <p:cNvSpPr>
            <a:spLocks noGrp="1"/>
          </p:cNvSpPr>
          <p:nvPr>
            <p:ph type="title"/>
          </p:nvPr>
        </p:nvSpPr>
        <p:spPr>
          <a:xfrm>
            <a:off x="337323" y="91895"/>
            <a:ext cx="5758677" cy="574312"/>
          </a:xfrm>
        </p:spPr>
        <p:txBody>
          <a:bodyPr anchor="b">
            <a:normAutofit fontScale="90000"/>
          </a:bodyPr>
          <a:lstStyle/>
          <a:p>
            <a:r>
              <a:rPr lang="en-US" sz="3600" b="1" dirty="0">
                <a:solidFill>
                  <a:srgbClr val="813B0F"/>
                </a:solidFill>
              </a:rPr>
              <a:t>Cell in </a:t>
            </a:r>
            <a:r>
              <a:rPr lang="en-US" sz="3600" b="1" i="1" dirty="0" err="1">
                <a:solidFill>
                  <a:srgbClr val="813B0F"/>
                </a:solidFill>
              </a:rPr>
              <a:t>Silentiuum</a:t>
            </a:r>
            <a:r>
              <a:rPr lang="en-US" sz="3600" b="1" i="1" dirty="0">
                <a:solidFill>
                  <a:srgbClr val="813B0F"/>
                </a:solidFill>
              </a:rPr>
              <a:t> perpetuum</a:t>
            </a:r>
          </a:p>
        </p:txBody>
      </p:sp>
      <p:sp>
        <p:nvSpPr>
          <p:cNvPr id="3" name="Content Placeholder 2">
            <a:extLst>
              <a:ext uri="{FF2B5EF4-FFF2-40B4-BE49-F238E27FC236}">
                <a16:creationId xmlns:a16="http://schemas.microsoft.com/office/drawing/2014/main" id="{0166EFD5-67A6-4D45-9114-7888D5E62978}"/>
              </a:ext>
            </a:extLst>
          </p:cNvPr>
          <p:cNvSpPr>
            <a:spLocks noGrp="1"/>
          </p:cNvSpPr>
          <p:nvPr>
            <p:ph idx="1"/>
          </p:nvPr>
        </p:nvSpPr>
        <p:spPr>
          <a:xfrm>
            <a:off x="0" y="986623"/>
            <a:ext cx="6130829" cy="5779482"/>
          </a:xfrm>
        </p:spPr>
        <p:txBody>
          <a:bodyPr>
            <a:noAutofit/>
          </a:bodyPr>
          <a:lstStyle/>
          <a:p>
            <a:r>
              <a:rPr lang="en-US" dirty="0">
                <a:solidFill>
                  <a:srgbClr val="813B0F"/>
                </a:solidFill>
              </a:rPr>
              <a:t>From the very beginning his cell had a special meaning for him. No disturbing sounds could penetrate this place.</a:t>
            </a:r>
          </a:p>
          <a:p>
            <a:endParaRPr lang="en-US" dirty="0">
              <a:solidFill>
                <a:srgbClr val="813B0F"/>
              </a:solidFill>
            </a:endParaRPr>
          </a:p>
          <a:p>
            <a:r>
              <a:rPr lang="en-US" b="1" dirty="0">
                <a:solidFill>
                  <a:srgbClr val="813B0F"/>
                </a:solidFill>
              </a:rPr>
              <a:t>Even the silence becomes even more intimate. </a:t>
            </a:r>
          </a:p>
          <a:p>
            <a:endParaRPr lang="en-US" b="1" dirty="0">
              <a:solidFill>
                <a:srgbClr val="813B0F"/>
              </a:solidFill>
            </a:endParaRPr>
          </a:p>
          <a:p>
            <a:r>
              <a:rPr lang="en-US" dirty="0">
                <a:solidFill>
                  <a:srgbClr val="813B0F"/>
                </a:solidFill>
              </a:rPr>
              <a:t>On the wall of the hallway where his cell is located Titus saw a sign which, in plain letters, read: “</a:t>
            </a:r>
            <a:r>
              <a:rPr lang="en-US" i="1" dirty="0" err="1">
                <a:solidFill>
                  <a:srgbClr val="813B0F"/>
                </a:solidFill>
              </a:rPr>
              <a:t>Silentium</a:t>
            </a:r>
            <a:r>
              <a:rPr lang="en-US" i="1" dirty="0">
                <a:solidFill>
                  <a:srgbClr val="813B0F"/>
                </a:solidFill>
              </a:rPr>
              <a:t> perpetuum” (</a:t>
            </a:r>
            <a:r>
              <a:rPr lang="en-US" dirty="0">
                <a:solidFill>
                  <a:srgbClr val="813B0F"/>
                </a:solidFill>
              </a:rPr>
              <a:t>perpetual silence). </a:t>
            </a:r>
            <a:r>
              <a:rPr lang="en-US" sz="2000" dirty="0">
                <a:solidFill>
                  <a:srgbClr val="813B0F"/>
                </a:solidFill>
              </a:rPr>
              <a:t>18</a:t>
            </a:r>
            <a:r>
              <a:rPr lang="en-US" dirty="0">
                <a:solidFill>
                  <a:srgbClr val="813B0F"/>
                </a:solidFill>
              </a:rPr>
              <a:t>  </a:t>
            </a:r>
          </a:p>
          <a:p>
            <a:pPr marL="0" indent="0">
              <a:buNone/>
            </a:pPr>
            <a:endParaRPr lang="en-US" dirty="0">
              <a:solidFill>
                <a:srgbClr val="813B0F"/>
              </a:solidFill>
            </a:endParaRPr>
          </a:p>
          <a:p>
            <a:pPr marL="0" indent="0">
              <a:buNone/>
            </a:pPr>
            <a:endParaRPr lang="en-US" dirty="0"/>
          </a:p>
        </p:txBody>
      </p:sp>
      <p:pic>
        <p:nvPicPr>
          <p:cNvPr id="5" name="Picture 4" descr="A black and white photo of a person&#10;&#10;Description automatically generated">
            <a:extLst>
              <a:ext uri="{FF2B5EF4-FFF2-40B4-BE49-F238E27FC236}">
                <a16:creationId xmlns:a16="http://schemas.microsoft.com/office/drawing/2014/main" id="{65367D11-F725-904E-A6DF-97583E545F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61170" y="10511"/>
            <a:ext cx="6130829"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232786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BE0A-03A4-DB46-A734-9B2652A77970}"/>
              </a:ext>
            </a:extLst>
          </p:cNvPr>
          <p:cNvSpPr>
            <a:spLocks noGrp="1"/>
          </p:cNvSpPr>
          <p:nvPr>
            <p:ph type="title"/>
          </p:nvPr>
        </p:nvSpPr>
        <p:spPr>
          <a:xfrm>
            <a:off x="528310" y="1225659"/>
            <a:ext cx="4992323" cy="561249"/>
          </a:xfrm>
        </p:spPr>
        <p:txBody>
          <a:bodyPr anchor="b">
            <a:noAutofit/>
          </a:bodyPr>
          <a:lstStyle/>
          <a:p>
            <a:r>
              <a:rPr lang="en-US" sz="3600" b="1" dirty="0">
                <a:solidFill>
                  <a:srgbClr val="813B0F"/>
                </a:solidFill>
              </a:rPr>
              <a:t>Silence…</a:t>
            </a:r>
          </a:p>
        </p:txBody>
      </p:sp>
      <p:sp>
        <p:nvSpPr>
          <p:cNvPr id="3" name="Content Placeholder 2">
            <a:extLst>
              <a:ext uri="{FF2B5EF4-FFF2-40B4-BE49-F238E27FC236}">
                <a16:creationId xmlns:a16="http://schemas.microsoft.com/office/drawing/2014/main" id="{6A0F12CD-4CB7-2643-BD8B-8CEA1174E247}"/>
              </a:ext>
            </a:extLst>
          </p:cNvPr>
          <p:cNvSpPr>
            <a:spLocks noGrp="1"/>
          </p:cNvSpPr>
          <p:nvPr>
            <p:ph idx="1"/>
          </p:nvPr>
        </p:nvSpPr>
        <p:spPr>
          <a:xfrm>
            <a:off x="306026" y="2222938"/>
            <a:ext cx="5689825" cy="2963918"/>
          </a:xfrm>
        </p:spPr>
        <p:txBody>
          <a:bodyPr>
            <a:noAutofit/>
          </a:bodyPr>
          <a:lstStyle/>
          <a:p>
            <a:r>
              <a:rPr lang="en-US" sz="3200" dirty="0">
                <a:solidFill>
                  <a:srgbClr val="813B0F"/>
                </a:solidFill>
              </a:rPr>
              <a:t>For Titus this little notice about Silencio meant that </a:t>
            </a:r>
            <a:r>
              <a:rPr lang="en-US" sz="3200" b="1" dirty="0">
                <a:solidFill>
                  <a:srgbClr val="813B0F"/>
                </a:solidFill>
              </a:rPr>
              <a:t>silence is a process that will initiate him ever more deeply into a religious reality </a:t>
            </a:r>
            <a:r>
              <a:rPr lang="en-US" sz="3200" dirty="0">
                <a:solidFill>
                  <a:srgbClr val="813B0F"/>
                </a:solidFill>
              </a:rPr>
              <a:t>and that this process is never ending</a:t>
            </a:r>
            <a:endParaRPr lang="en-US" sz="2000" dirty="0">
              <a:solidFill>
                <a:srgbClr val="813B0F"/>
              </a:solidFill>
            </a:endParaRPr>
          </a:p>
        </p:txBody>
      </p:sp>
      <p:pic>
        <p:nvPicPr>
          <p:cNvPr id="4" name="Picture 3" descr="A black and white photo of a person&#10;&#10;Description automatically generated">
            <a:extLst>
              <a:ext uri="{FF2B5EF4-FFF2-40B4-BE49-F238E27FC236}">
                <a16:creationId xmlns:a16="http://schemas.microsoft.com/office/drawing/2014/main" id="{BF5C6D7D-3CF4-E345-A950-97048D688D8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95850" y="1588"/>
            <a:ext cx="6196149"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271157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386E-1611-8F41-BD0A-AC1BD51E5B3D}"/>
              </a:ext>
            </a:extLst>
          </p:cNvPr>
          <p:cNvSpPr>
            <a:spLocks noGrp="1"/>
          </p:cNvSpPr>
          <p:nvPr>
            <p:ph type="title"/>
          </p:nvPr>
        </p:nvSpPr>
        <p:spPr>
          <a:xfrm>
            <a:off x="838200" y="365125"/>
            <a:ext cx="2806337" cy="675399"/>
          </a:xfrm>
        </p:spPr>
        <p:txBody>
          <a:bodyPr>
            <a:normAutofit fontScale="90000"/>
          </a:bodyPr>
          <a:lstStyle/>
          <a:p>
            <a:r>
              <a:rPr lang="en-US" b="1" dirty="0">
                <a:solidFill>
                  <a:srgbClr val="813B0F"/>
                </a:solidFill>
              </a:rPr>
              <a:t>The “NOW”</a:t>
            </a:r>
          </a:p>
        </p:txBody>
      </p:sp>
      <p:sp>
        <p:nvSpPr>
          <p:cNvPr id="3" name="Content Placeholder 2">
            <a:extLst>
              <a:ext uri="{FF2B5EF4-FFF2-40B4-BE49-F238E27FC236}">
                <a16:creationId xmlns:a16="http://schemas.microsoft.com/office/drawing/2014/main" id="{B4F46E09-7CDC-9C46-85C0-D53F2C0D11F6}"/>
              </a:ext>
            </a:extLst>
          </p:cNvPr>
          <p:cNvSpPr>
            <a:spLocks noGrp="1"/>
          </p:cNvSpPr>
          <p:nvPr>
            <p:ph idx="1"/>
          </p:nvPr>
        </p:nvSpPr>
        <p:spPr>
          <a:xfrm>
            <a:off x="509451" y="1040524"/>
            <a:ext cx="5682343" cy="5582345"/>
          </a:xfrm>
        </p:spPr>
        <p:txBody>
          <a:bodyPr>
            <a:noAutofit/>
          </a:bodyPr>
          <a:lstStyle/>
          <a:p>
            <a:endParaRPr lang="en-US" sz="3200" b="1" dirty="0">
              <a:solidFill>
                <a:srgbClr val="813B0F"/>
              </a:solidFill>
            </a:endParaRPr>
          </a:p>
          <a:p>
            <a:r>
              <a:rPr lang="en-US" sz="3200" b="1" dirty="0">
                <a:solidFill>
                  <a:srgbClr val="813B0F"/>
                </a:solidFill>
              </a:rPr>
              <a:t>This is the place where he is at home - </a:t>
            </a:r>
            <a:r>
              <a:rPr lang="en-US" sz="3200" dirty="0">
                <a:solidFill>
                  <a:srgbClr val="813B0F"/>
                </a:solidFill>
              </a:rPr>
              <a:t>where he always finds rest.</a:t>
            </a:r>
          </a:p>
          <a:p>
            <a:pPr marL="0" indent="0">
              <a:buNone/>
            </a:pPr>
            <a:endParaRPr lang="en-US" sz="3200" dirty="0">
              <a:solidFill>
                <a:srgbClr val="813B0F"/>
              </a:solidFill>
            </a:endParaRPr>
          </a:p>
          <a:p>
            <a:r>
              <a:rPr lang="en-US" sz="3200" dirty="0">
                <a:solidFill>
                  <a:srgbClr val="813B0F"/>
                </a:solidFill>
              </a:rPr>
              <a:t> In </a:t>
            </a:r>
            <a:r>
              <a:rPr lang="en-US" sz="3200" dirty="0" err="1">
                <a:solidFill>
                  <a:srgbClr val="813B0F"/>
                </a:solidFill>
              </a:rPr>
              <a:t>Nijmegan</a:t>
            </a:r>
            <a:r>
              <a:rPr lang="en-US" sz="3200" dirty="0">
                <a:solidFill>
                  <a:srgbClr val="813B0F"/>
                </a:solidFill>
              </a:rPr>
              <a:t> people said of him that he was really “somebody”. Now he is really “somewhere”. </a:t>
            </a:r>
          </a:p>
          <a:p>
            <a:endParaRPr lang="en-US" sz="2400" dirty="0">
              <a:solidFill>
                <a:srgbClr val="813B0F"/>
              </a:solidFill>
            </a:endParaRPr>
          </a:p>
        </p:txBody>
      </p:sp>
      <p:pic>
        <p:nvPicPr>
          <p:cNvPr id="4" name="Picture 3" descr="A black and white photo of a person&#10;&#10;Description automatically generated">
            <a:extLst>
              <a:ext uri="{FF2B5EF4-FFF2-40B4-BE49-F238E27FC236}">
                <a16:creationId xmlns:a16="http://schemas.microsoft.com/office/drawing/2014/main" id="{CE6916B0-27C1-194E-8BE4-6F014DF0E310}"/>
              </a:ext>
            </a:extLst>
          </p:cNvPr>
          <p:cNvPicPr>
            <a:picLocks noChangeAspect="1"/>
          </p:cNvPicPr>
          <p:nvPr/>
        </p:nvPicPr>
        <p:blipFill>
          <a:blip r:embed="rId2">
            <a:alphaModFix amt="20000"/>
          </a:blip>
          <a:stretch>
            <a:fillRect/>
          </a:stretch>
        </p:blipFill>
        <p:spPr>
          <a:xfrm>
            <a:off x="-168378" y="7078171"/>
            <a:ext cx="12181703" cy="6863802"/>
          </a:xfrm>
          <a:prstGeom prst="rect">
            <a:avLst/>
          </a:prstGeom>
        </p:spPr>
      </p:pic>
      <p:pic>
        <p:nvPicPr>
          <p:cNvPr id="7" name="Picture 6" descr="A black and white photo of a person&#10;&#10;Description automatically generated">
            <a:extLst>
              <a:ext uri="{FF2B5EF4-FFF2-40B4-BE49-F238E27FC236}">
                <a16:creationId xmlns:a16="http://schemas.microsoft.com/office/drawing/2014/main" id="{5F190744-61BE-A244-BF51-A053C49190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1536" y="1588"/>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412485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855B86-B858-C349-8FBD-391301683AEF}"/>
              </a:ext>
            </a:extLst>
          </p:cNvPr>
          <p:cNvSpPr>
            <a:spLocks noGrp="1"/>
          </p:cNvSpPr>
          <p:nvPr>
            <p:ph idx="1"/>
          </p:nvPr>
        </p:nvSpPr>
        <p:spPr>
          <a:xfrm>
            <a:off x="381000" y="1799896"/>
            <a:ext cx="5575662" cy="3258207"/>
          </a:xfrm>
        </p:spPr>
        <p:txBody>
          <a:bodyPr>
            <a:normAutofit/>
          </a:bodyPr>
          <a:lstStyle/>
          <a:p>
            <a:r>
              <a:rPr lang="en-US" sz="3200" dirty="0">
                <a:solidFill>
                  <a:srgbClr val="813B0F"/>
                </a:solidFill>
              </a:rPr>
              <a:t>What ever he may be doing, he will stop and do what the rule of the monastery requires. </a:t>
            </a:r>
            <a:r>
              <a:rPr lang="en-US" sz="3200" b="1" dirty="0">
                <a:solidFill>
                  <a:srgbClr val="813B0F"/>
                </a:solidFill>
              </a:rPr>
              <a:t>He must learn to live in the “now”. </a:t>
            </a:r>
            <a:r>
              <a:rPr lang="en-US" sz="3200" dirty="0">
                <a:solidFill>
                  <a:srgbClr val="813B0F"/>
                </a:solidFill>
              </a:rPr>
              <a:t>He knows that much can happen if he totally concentrates on the ”now”.</a:t>
            </a:r>
          </a:p>
          <a:p>
            <a:pPr marL="0" indent="0">
              <a:buNone/>
            </a:pPr>
            <a:endParaRPr lang="en-US" sz="3200" dirty="0">
              <a:solidFill>
                <a:srgbClr val="813B0F"/>
              </a:solidFill>
            </a:endParaRPr>
          </a:p>
          <a:p>
            <a:pPr marL="0" indent="0">
              <a:buNone/>
            </a:pPr>
            <a:endParaRPr lang="en-US" sz="3200" dirty="0">
              <a:solidFill>
                <a:srgbClr val="813B0F"/>
              </a:solidFill>
            </a:endParaRPr>
          </a:p>
          <a:p>
            <a:endParaRPr lang="en-US" dirty="0"/>
          </a:p>
        </p:txBody>
      </p:sp>
      <p:pic>
        <p:nvPicPr>
          <p:cNvPr id="4" name="Picture 3" descr="A black and white photo of a person&#10;&#10;Description automatically generated">
            <a:extLst>
              <a:ext uri="{FF2B5EF4-FFF2-40B4-BE49-F238E27FC236}">
                <a16:creationId xmlns:a16="http://schemas.microsoft.com/office/drawing/2014/main" id="{5E636A72-4165-1743-B67A-5B69700136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6662" y="794"/>
            <a:ext cx="6235337"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48989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14B7BA-C297-B740-BAB6-60A42DC7F8EC}"/>
              </a:ext>
            </a:extLst>
          </p:cNvPr>
          <p:cNvSpPr>
            <a:spLocks noGrp="1"/>
          </p:cNvSpPr>
          <p:nvPr>
            <p:ph type="subTitle" idx="1"/>
          </p:nvPr>
        </p:nvSpPr>
        <p:spPr>
          <a:xfrm>
            <a:off x="160020" y="205740"/>
            <a:ext cx="11567159" cy="6400799"/>
          </a:xfrm>
        </p:spPr>
        <p:txBody>
          <a:bodyPr anchor="t">
            <a:normAutofit/>
          </a:bodyPr>
          <a:lstStyle/>
          <a:p>
            <a:pPr algn="l"/>
            <a:endParaRPr lang="en-AU" sz="3200" dirty="0">
              <a:solidFill>
                <a:schemeClr val="accent2">
                  <a:lumMod val="50000"/>
                </a:schemeClr>
              </a:solidFill>
            </a:endParaRPr>
          </a:p>
          <a:p>
            <a:pPr algn="l"/>
            <a:endParaRPr lang="en-US" dirty="0">
              <a:solidFill>
                <a:srgbClr val="813B0F"/>
              </a:solidFill>
              <a:latin typeface="Arial" panose="020B0604020202020204" pitchFamily="34" charset="0"/>
            </a:endParaRPr>
          </a:p>
          <a:p>
            <a:pPr algn="l"/>
            <a:endParaRPr lang="en-US" sz="1600" dirty="0"/>
          </a:p>
        </p:txBody>
      </p:sp>
      <p:sp>
        <p:nvSpPr>
          <p:cNvPr id="5" name="TextBox 4">
            <a:extLst>
              <a:ext uri="{FF2B5EF4-FFF2-40B4-BE49-F238E27FC236}">
                <a16:creationId xmlns:a16="http://schemas.microsoft.com/office/drawing/2014/main" id="{5D248400-2807-DB2F-432E-74F071C2B874}"/>
              </a:ext>
            </a:extLst>
          </p:cNvPr>
          <p:cNvSpPr txBox="1"/>
          <p:nvPr/>
        </p:nvSpPr>
        <p:spPr>
          <a:xfrm>
            <a:off x="628650" y="1069330"/>
            <a:ext cx="11315700" cy="4401205"/>
          </a:xfrm>
          <a:prstGeom prst="rect">
            <a:avLst/>
          </a:prstGeom>
          <a:noFill/>
        </p:spPr>
        <p:txBody>
          <a:bodyPr wrap="square">
            <a:spAutoFit/>
          </a:bodyPr>
          <a:lstStyle/>
          <a:p>
            <a:r>
              <a:rPr lang="en-US" sz="2800" i="0" u="none" strike="noStrike" dirty="0">
                <a:solidFill>
                  <a:srgbClr val="813B0F"/>
                </a:solidFill>
                <a:effectLst/>
                <a:latin typeface="Raleway" panose="020F0502020204030204" pitchFamily="34" charset="0"/>
              </a:rPr>
              <a:t>Saint Titus Brandsma has a profound message for us today on encountering the “mystery of God’s nearness”. From his life as a young Carmelite friar to his martyrdom in Dachau, we can learn how living fully in the present moment, mindful that we are always in God’s holy presence, is closely connected to the ordinary life of ordinary people. In our daily life, with its busyness, challenges and struggles, experiencing God’s nearness might seem too far away or out of reach. The mystery of God’s nearness, this everyday mysticism that we learn from Titus, will be the focus of our conversation.</a:t>
            </a:r>
            <a:endParaRPr lang="en-US" sz="2800" dirty="0">
              <a:solidFill>
                <a:srgbClr val="813B0F"/>
              </a:solidFill>
            </a:endParaRPr>
          </a:p>
        </p:txBody>
      </p:sp>
      <p:pic>
        <p:nvPicPr>
          <p:cNvPr id="7" name="Content Placeholder 4" descr="A blue card with a bird on it&#10;&#10;Description automatically generated">
            <a:extLst>
              <a:ext uri="{FF2B5EF4-FFF2-40B4-BE49-F238E27FC236}">
                <a16:creationId xmlns:a16="http://schemas.microsoft.com/office/drawing/2014/main" id="{2CC23BCC-B7E1-A41A-6F73-7E8D25656239}"/>
              </a:ext>
            </a:extLst>
          </p:cNvPr>
          <p:cNvPicPr>
            <a:picLocks noChangeAspect="1"/>
          </p:cNvPicPr>
          <p:nvPr/>
        </p:nvPicPr>
        <p:blipFill>
          <a:blip r:embed="rId2" cstate="print">
            <a:alphaModFix amt="20000"/>
            <a:extLst>
              <a:ext uri="{28A0092B-C50C-407E-A947-70E740481C1C}">
                <a14:useLocalDpi xmlns:a14="http://schemas.microsoft.com/office/drawing/2010/main"/>
              </a:ext>
            </a:extLst>
          </a:blip>
          <a:srcRect/>
          <a:stretch/>
        </p:blipFill>
        <p:spPr>
          <a:xfrm>
            <a:off x="0" y="10"/>
            <a:ext cx="12192000" cy="6857990"/>
          </a:xfrm>
          <a:prstGeom prst="rect">
            <a:avLst/>
          </a:prstGeom>
        </p:spPr>
      </p:pic>
    </p:spTree>
    <p:extLst>
      <p:ext uri="{BB962C8B-B14F-4D97-AF65-F5344CB8AC3E}">
        <p14:creationId xmlns:p14="http://schemas.microsoft.com/office/powerpoint/2010/main" val="95416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C2F4-AD75-FC48-968B-254046BC5C7F}"/>
              </a:ext>
            </a:extLst>
          </p:cNvPr>
          <p:cNvSpPr>
            <a:spLocks noGrp="1"/>
          </p:cNvSpPr>
          <p:nvPr>
            <p:ph type="title"/>
          </p:nvPr>
        </p:nvSpPr>
        <p:spPr>
          <a:xfrm>
            <a:off x="838200" y="365125"/>
            <a:ext cx="10515600" cy="685909"/>
          </a:xfrm>
        </p:spPr>
        <p:txBody>
          <a:bodyPr>
            <a:normAutofit fontScale="90000"/>
          </a:bodyPr>
          <a:lstStyle/>
          <a:p>
            <a:r>
              <a:rPr lang="en-US" b="1" dirty="0">
                <a:solidFill>
                  <a:srgbClr val="813B0F"/>
                </a:solidFill>
              </a:rPr>
              <a:t>Cell – God’s nearness</a:t>
            </a:r>
          </a:p>
        </p:txBody>
      </p:sp>
      <p:sp>
        <p:nvSpPr>
          <p:cNvPr id="3" name="Content Placeholder 2">
            <a:extLst>
              <a:ext uri="{FF2B5EF4-FFF2-40B4-BE49-F238E27FC236}">
                <a16:creationId xmlns:a16="http://schemas.microsoft.com/office/drawing/2014/main" id="{D5381ED6-FAD0-AF44-ADC5-0C9311C22F9B}"/>
              </a:ext>
            </a:extLst>
          </p:cNvPr>
          <p:cNvSpPr>
            <a:spLocks noGrp="1"/>
          </p:cNvSpPr>
          <p:nvPr>
            <p:ph idx="1"/>
          </p:nvPr>
        </p:nvSpPr>
        <p:spPr>
          <a:xfrm>
            <a:off x="77476" y="1051034"/>
            <a:ext cx="6270171" cy="5591503"/>
          </a:xfrm>
        </p:spPr>
        <p:txBody>
          <a:bodyPr>
            <a:normAutofit fontScale="92500" lnSpcReduction="10000"/>
          </a:bodyPr>
          <a:lstStyle/>
          <a:p>
            <a:pPr marL="0" indent="0">
              <a:buNone/>
            </a:pPr>
            <a:endParaRPr lang="en-US" dirty="0"/>
          </a:p>
          <a:p>
            <a:r>
              <a:rPr lang="en-US" sz="3200" dirty="0">
                <a:solidFill>
                  <a:srgbClr val="813B0F"/>
                </a:solidFill>
              </a:rPr>
              <a:t>His cell which he describes in detail can be understood as the key phrase for Titus’s experience of God’s nearness. </a:t>
            </a:r>
          </a:p>
          <a:p>
            <a:endParaRPr lang="en-US" sz="3200" dirty="0">
              <a:solidFill>
                <a:srgbClr val="813B0F"/>
              </a:solidFill>
            </a:endParaRPr>
          </a:p>
          <a:p>
            <a:pPr marL="0" indent="0">
              <a:buNone/>
            </a:pPr>
            <a:endParaRPr lang="en-US" sz="3200" dirty="0">
              <a:solidFill>
                <a:srgbClr val="813B0F"/>
              </a:solidFill>
            </a:endParaRPr>
          </a:p>
          <a:p>
            <a:r>
              <a:rPr lang="en-US" sz="3200" dirty="0">
                <a:solidFill>
                  <a:srgbClr val="813B0F"/>
                </a:solidFill>
              </a:rPr>
              <a:t>In the final phase of his life it returns in a poem which became widely known in the postwar years. His cell is his mighty fortress, several living wellspring of life. There he became familiar with God’s nearness. </a:t>
            </a:r>
            <a:r>
              <a:rPr lang="en-US" sz="2200" dirty="0">
                <a:solidFill>
                  <a:srgbClr val="813B0F"/>
                </a:solidFill>
              </a:rPr>
              <a:t>19</a:t>
            </a:r>
          </a:p>
        </p:txBody>
      </p:sp>
      <p:pic>
        <p:nvPicPr>
          <p:cNvPr id="5" name="Picture 4" descr="A black and white photo of a person&#10;&#10;Description automatically generated">
            <a:extLst>
              <a:ext uri="{FF2B5EF4-FFF2-40B4-BE49-F238E27FC236}">
                <a16:creationId xmlns:a16="http://schemas.microsoft.com/office/drawing/2014/main" id="{EB0606E3-9840-0A40-AD31-DB7BDAFA54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6147" y="0"/>
            <a:ext cx="5995852"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45289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2B9EF-50E1-3E47-97C9-654BC26107B0}"/>
              </a:ext>
            </a:extLst>
          </p:cNvPr>
          <p:cNvSpPr>
            <a:spLocks noGrp="1"/>
          </p:cNvSpPr>
          <p:nvPr>
            <p:ph idx="1"/>
          </p:nvPr>
        </p:nvSpPr>
        <p:spPr>
          <a:xfrm>
            <a:off x="326570" y="157655"/>
            <a:ext cx="5769429" cy="6530527"/>
          </a:xfrm>
        </p:spPr>
        <p:txBody>
          <a:bodyPr>
            <a:normAutofit lnSpcReduction="10000"/>
          </a:bodyPr>
          <a:lstStyle/>
          <a:p>
            <a:r>
              <a:rPr lang="en-US" dirty="0">
                <a:solidFill>
                  <a:srgbClr val="813B0F"/>
                </a:solidFill>
              </a:rPr>
              <a:t>For Titus, the cell is the </a:t>
            </a:r>
            <a:r>
              <a:rPr lang="en-US" b="1" dirty="0">
                <a:solidFill>
                  <a:srgbClr val="813B0F"/>
                </a:solidFill>
              </a:rPr>
              <a:t>symbol of a deeper reality</a:t>
            </a:r>
            <a:r>
              <a:rPr lang="en-US" dirty="0">
                <a:solidFill>
                  <a:srgbClr val="813B0F"/>
                </a:solidFill>
              </a:rPr>
              <a:t> –where he nurtures this interior life of faith </a:t>
            </a:r>
          </a:p>
          <a:p>
            <a:endParaRPr lang="en-US" dirty="0">
              <a:solidFill>
                <a:srgbClr val="813B0F"/>
              </a:solidFill>
            </a:endParaRPr>
          </a:p>
          <a:p>
            <a:r>
              <a:rPr lang="en-US" dirty="0">
                <a:solidFill>
                  <a:srgbClr val="813B0F"/>
                </a:solidFill>
              </a:rPr>
              <a:t>The cell is the place where he where he grows most profoundly in </a:t>
            </a:r>
            <a:r>
              <a:rPr lang="en-US" b="1" dirty="0">
                <a:solidFill>
                  <a:srgbClr val="813B0F"/>
                </a:solidFill>
              </a:rPr>
              <a:t>interior freedom.</a:t>
            </a:r>
          </a:p>
          <a:p>
            <a:endParaRPr lang="en-US" dirty="0">
              <a:solidFill>
                <a:srgbClr val="813B0F"/>
              </a:solidFill>
            </a:endParaRPr>
          </a:p>
          <a:p>
            <a:r>
              <a:rPr lang="en-US" dirty="0">
                <a:solidFill>
                  <a:srgbClr val="813B0F"/>
                </a:solidFill>
              </a:rPr>
              <a:t>This is the place where the </a:t>
            </a:r>
            <a:r>
              <a:rPr lang="en-US" b="1" dirty="0">
                <a:solidFill>
                  <a:srgbClr val="813B0F"/>
                </a:solidFill>
              </a:rPr>
              <a:t>interiorization of the cell </a:t>
            </a:r>
            <a:r>
              <a:rPr lang="en-US" dirty="0">
                <a:solidFill>
                  <a:srgbClr val="813B0F"/>
                </a:solidFill>
              </a:rPr>
              <a:t>happens – a place where he is most deeply and intimately connected to God, where the interior prayer of the heart finds is expression. </a:t>
            </a:r>
          </a:p>
          <a:p>
            <a:endParaRPr lang="en-US" dirty="0">
              <a:solidFill>
                <a:srgbClr val="813B0F"/>
              </a:solidFill>
            </a:endParaRPr>
          </a:p>
          <a:p>
            <a:r>
              <a:rPr lang="en-US" dirty="0">
                <a:solidFill>
                  <a:srgbClr val="813B0F"/>
                </a:solidFill>
              </a:rPr>
              <a:t>This is where is he </a:t>
            </a:r>
            <a:r>
              <a:rPr lang="en-US" b="1" i="1" dirty="0">
                <a:solidFill>
                  <a:srgbClr val="813B0F"/>
                </a:solidFill>
              </a:rPr>
              <a:t>more</a:t>
            </a:r>
            <a:r>
              <a:rPr lang="en-US" dirty="0">
                <a:solidFill>
                  <a:srgbClr val="813B0F"/>
                </a:solidFill>
              </a:rPr>
              <a:t> himself.</a:t>
            </a:r>
          </a:p>
          <a:p>
            <a:endParaRPr lang="en-US" dirty="0"/>
          </a:p>
        </p:txBody>
      </p:sp>
      <p:pic>
        <p:nvPicPr>
          <p:cNvPr id="4" name="Picture 3" descr="A black and white photo of a person&#10;&#10;Description automatically generated">
            <a:extLst>
              <a:ext uri="{FF2B5EF4-FFF2-40B4-BE49-F238E27FC236}">
                <a16:creationId xmlns:a16="http://schemas.microsoft.com/office/drawing/2014/main" id="{AFFD6B5E-1671-454B-B540-662A8791BC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18366" y="0"/>
            <a:ext cx="5673633"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676821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AA09-74A4-4F40-BCC3-295CBB37BCB9}"/>
              </a:ext>
            </a:extLst>
          </p:cNvPr>
          <p:cNvSpPr>
            <a:spLocks noGrp="1"/>
          </p:cNvSpPr>
          <p:nvPr>
            <p:ph type="title"/>
          </p:nvPr>
        </p:nvSpPr>
        <p:spPr>
          <a:xfrm>
            <a:off x="548640" y="183357"/>
            <a:ext cx="10515600" cy="719092"/>
          </a:xfrm>
        </p:spPr>
        <p:txBody>
          <a:bodyPr/>
          <a:lstStyle/>
          <a:p>
            <a:r>
              <a:rPr lang="en-US" dirty="0">
                <a:solidFill>
                  <a:srgbClr val="813B0F"/>
                </a:solidFill>
              </a:rPr>
              <a:t>In his cell - interiorization</a:t>
            </a:r>
          </a:p>
        </p:txBody>
      </p:sp>
      <p:sp>
        <p:nvSpPr>
          <p:cNvPr id="3" name="Content Placeholder 2">
            <a:extLst>
              <a:ext uri="{FF2B5EF4-FFF2-40B4-BE49-F238E27FC236}">
                <a16:creationId xmlns:a16="http://schemas.microsoft.com/office/drawing/2014/main" id="{9AECE9ED-86B5-E149-98AD-152F2C523FB0}"/>
              </a:ext>
            </a:extLst>
          </p:cNvPr>
          <p:cNvSpPr>
            <a:spLocks noGrp="1"/>
          </p:cNvSpPr>
          <p:nvPr>
            <p:ph idx="1"/>
          </p:nvPr>
        </p:nvSpPr>
        <p:spPr>
          <a:xfrm>
            <a:off x="548640" y="1084218"/>
            <a:ext cx="6760025" cy="5772194"/>
          </a:xfrm>
        </p:spPr>
        <p:txBody>
          <a:bodyPr>
            <a:normAutofit lnSpcReduction="10000"/>
          </a:bodyPr>
          <a:lstStyle/>
          <a:p>
            <a:r>
              <a:rPr lang="en-US" dirty="0">
                <a:solidFill>
                  <a:srgbClr val="813B0F"/>
                </a:solidFill>
              </a:rPr>
              <a:t>In times of difficulty, sometimes referred to as the </a:t>
            </a:r>
            <a:r>
              <a:rPr lang="en-US" b="1" dirty="0">
                <a:solidFill>
                  <a:srgbClr val="813B0F"/>
                </a:solidFill>
              </a:rPr>
              <a:t>dark side of his life</a:t>
            </a:r>
            <a:r>
              <a:rPr lang="en-US" dirty="0">
                <a:solidFill>
                  <a:srgbClr val="813B0F"/>
                </a:solidFill>
              </a:rPr>
              <a:t>, Titus immersed himself in his studies and turned his gaze inward: he was “in his cell.”</a:t>
            </a:r>
          </a:p>
          <a:p>
            <a:endParaRPr lang="en-US" dirty="0">
              <a:solidFill>
                <a:srgbClr val="813B0F"/>
              </a:solidFill>
            </a:endParaRPr>
          </a:p>
          <a:p>
            <a:r>
              <a:rPr lang="en-US" dirty="0">
                <a:solidFill>
                  <a:srgbClr val="813B0F"/>
                </a:solidFill>
              </a:rPr>
              <a:t>After such a period of rest he would, with new warmth and receptivity, again turn outward.</a:t>
            </a:r>
          </a:p>
          <a:p>
            <a:endParaRPr lang="en-US" dirty="0">
              <a:solidFill>
                <a:srgbClr val="813B0F"/>
              </a:solidFill>
            </a:endParaRPr>
          </a:p>
          <a:p>
            <a:r>
              <a:rPr lang="en-US" dirty="0">
                <a:solidFill>
                  <a:srgbClr val="813B0F"/>
                </a:solidFill>
              </a:rPr>
              <a:t>Process of interiorization.</a:t>
            </a:r>
          </a:p>
          <a:p>
            <a:endParaRPr lang="en-US" dirty="0">
              <a:solidFill>
                <a:srgbClr val="813B0F"/>
              </a:solidFill>
            </a:endParaRPr>
          </a:p>
          <a:p>
            <a:r>
              <a:rPr lang="en-US" dirty="0">
                <a:solidFill>
                  <a:srgbClr val="813B0F"/>
                </a:solidFill>
              </a:rPr>
              <a:t>These periods recurred in his life </a:t>
            </a:r>
          </a:p>
          <a:p>
            <a:pPr marL="0" indent="0">
              <a:buNone/>
            </a:pPr>
            <a:r>
              <a:rPr lang="en-US" dirty="0">
                <a:solidFill>
                  <a:srgbClr val="813B0F"/>
                </a:solidFill>
              </a:rPr>
              <a:t>    to the very end.</a:t>
            </a:r>
          </a:p>
        </p:txBody>
      </p:sp>
      <p:pic>
        <p:nvPicPr>
          <p:cNvPr id="4" name="Picture 3" descr="A black and white photo of a person&#10;&#10;Description automatically generated">
            <a:extLst>
              <a:ext uri="{FF2B5EF4-FFF2-40B4-BE49-F238E27FC236}">
                <a16:creationId xmlns:a16="http://schemas.microsoft.com/office/drawing/2014/main" id="{CFF30185-D898-1445-8653-DAA387F918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92690" y="1588"/>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39712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6EAF-1E8B-9A4D-9A4D-0F14EBA2CF08}"/>
              </a:ext>
            </a:extLst>
          </p:cNvPr>
          <p:cNvSpPr>
            <a:spLocks noGrp="1"/>
          </p:cNvSpPr>
          <p:nvPr>
            <p:ph type="title"/>
          </p:nvPr>
        </p:nvSpPr>
        <p:spPr>
          <a:xfrm>
            <a:off x="481014" y="3294345"/>
            <a:ext cx="2587864" cy="2911191"/>
          </a:xfrm>
        </p:spPr>
        <p:txBody>
          <a:bodyPr anchor="ctr">
            <a:normAutofit/>
          </a:bodyPr>
          <a:lstStyle/>
          <a:p>
            <a:r>
              <a:rPr lang="en-US" sz="3600" b="1" dirty="0">
                <a:solidFill>
                  <a:schemeClr val="accent2">
                    <a:lumMod val="50000"/>
                  </a:schemeClr>
                </a:solidFill>
              </a:rPr>
              <a:t>Importance </a:t>
            </a:r>
            <a:br>
              <a:rPr lang="en-US" sz="3600" b="1" dirty="0">
                <a:solidFill>
                  <a:schemeClr val="accent2">
                    <a:lumMod val="50000"/>
                  </a:schemeClr>
                </a:solidFill>
              </a:rPr>
            </a:br>
            <a:r>
              <a:rPr lang="en-US" sz="3600" b="1" dirty="0">
                <a:solidFill>
                  <a:schemeClr val="accent2">
                    <a:lumMod val="50000"/>
                  </a:schemeClr>
                </a:solidFill>
              </a:rPr>
              <a:t>of mysticism </a:t>
            </a:r>
            <a:br>
              <a:rPr lang="en-US" sz="3600" b="1" dirty="0">
                <a:solidFill>
                  <a:schemeClr val="accent2">
                    <a:lumMod val="50000"/>
                  </a:schemeClr>
                </a:solidFill>
              </a:rPr>
            </a:br>
            <a:r>
              <a:rPr lang="en-US" sz="3600" b="1" dirty="0">
                <a:solidFill>
                  <a:schemeClr val="accent2">
                    <a:lumMod val="50000"/>
                  </a:schemeClr>
                </a:solidFill>
              </a:rPr>
              <a:t>for Titus</a:t>
            </a:r>
          </a:p>
        </p:txBody>
      </p:sp>
      <p:pic>
        <p:nvPicPr>
          <p:cNvPr id="4" name="Picture 3" descr="A person wearing glasses and standing in front of a building&#10;&#10;Description automatically generated">
            <a:extLst>
              <a:ext uri="{FF2B5EF4-FFF2-40B4-BE49-F238E27FC236}">
                <a16:creationId xmlns:a16="http://schemas.microsoft.com/office/drawing/2014/main" id="{0FF31B82-21F7-8B4B-812D-FD950D0862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1"/>
            <a:ext cx="12191980" cy="3105140"/>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70F955F-440B-EE4B-8AB9-B251AD6290DB}"/>
              </a:ext>
            </a:extLst>
          </p:cNvPr>
          <p:cNvSpPr>
            <a:spLocks noGrp="1"/>
          </p:cNvSpPr>
          <p:nvPr>
            <p:ph idx="1"/>
          </p:nvPr>
        </p:nvSpPr>
        <p:spPr>
          <a:xfrm>
            <a:off x="3206663" y="3102773"/>
            <a:ext cx="8893479" cy="3752838"/>
          </a:xfrm>
        </p:spPr>
        <p:txBody>
          <a:bodyPr anchor="ctr">
            <a:normAutofit lnSpcReduction="10000"/>
          </a:bodyPr>
          <a:lstStyle/>
          <a:p>
            <a:r>
              <a:rPr lang="en-US" sz="2400" dirty="0">
                <a:solidFill>
                  <a:schemeClr val="accent2">
                    <a:lumMod val="50000"/>
                  </a:schemeClr>
                </a:solidFill>
              </a:rPr>
              <a:t>The study of mystical writers in the tradition became one of the central themes of his scholarly pursuits very early.</a:t>
            </a:r>
          </a:p>
          <a:p>
            <a:pPr marL="0" indent="0">
              <a:buNone/>
            </a:pPr>
            <a:endParaRPr lang="en-US" sz="2400" dirty="0">
              <a:solidFill>
                <a:schemeClr val="accent2">
                  <a:lumMod val="50000"/>
                </a:schemeClr>
              </a:solidFill>
            </a:endParaRPr>
          </a:p>
          <a:p>
            <a:r>
              <a:rPr lang="en-US" sz="2400" dirty="0">
                <a:solidFill>
                  <a:schemeClr val="accent2">
                    <a:lumMod val="50000"/>
                  </a:schemeClr>
                </a:solidFill>
              </a:rPr>
              <a:t>He believed that the mystical life is not beyond the reach of ordinary people. He made this a central aspect of what he taught too many people at the University and beyond.</a:t>
            </a:r>
          </a:p>
          <a:p>
            <a:pPr marL="0" indent="0">
              <a:buNone/>
            </a:pPr>
            <a:endParaRPr lang="en-US" sz="2400" dirty="0">
              <a:solidFill>
                <a:schemeClr val="accent2">
                  <a:lumMod val="50000"/>
                </a:schemeClr>
              </a:solidFill>
            </a:endParaRPr>
          </a:p>
          <a:p>
            <a:r>
              <a:rPr lang="en-US" sz="2400" dirty="0">
                <a:solidFill>
                  <a:schemeClr val="accent2">
                    <a:lumMod val="50000"/>
                  </a:schemeClr>
                </a:solidFill>
              </a:rPr>
              <a:t>His study of mysticism was “a kind of dialogue with the past, a creative encounter with a rich experience. The central idea being that </a:t>
            </a:r>
            <a:r>
              <a:rPr lang="en-US" sz="2400" b="1" dirty="0">
                <a:solidFill>
                  <a:schemeClr val="accent2">
                    <a:lumMod val="50000"/>
                  </a:schemeClr>
                </a:solidFill>
              </a:rPr>
              <a:t>God is inexpressively near to us </a:t>
            </a:r>
            <a:r>
              <a:rPr lang="en-US" sz="2400" dirty="0">
                <a:solidFill>
                  <a:schemeClr val="accent2">
                    <a:lumMod val="50000"/>
                  </a:schemeClr>
                </a:solidFill>
              </a:rPr>
              <a:t>in this world”.</a:t>
            </a:r>
          </a:p>
          <a:p>
            <a:pPr marL="0" indent="0">
              <a:buNone/>
            </a:pPr>
            <a:endParaRPr lang="en-US" sz="1500" dirty="0">
              <a:solidFill>
                <a:schemeClr val="accent2">
                  <a:lumMod val="50000"/>
                </a:schemeClr>
              </a:solidFill>
            </a:endParaRPr>
          </a:p>
        </p:txBody>
      </p:sp>
    </p:spTree>
    <p:extLst>
      <p:ext uri="{BB962C8B-B14F-4D97-AF65-F5344CB8AC3E}">
        <p14:creationId xmlns:p14="http://schemas.microsoft.com/office/powerpoint/2010/main" val="2648626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B17D-A135-CC46-871F-4F6D70AD0A03}"/>
              </a:ext>
            </a:extLst>
          </p:cNvPr>
          <p:cNvSpPr>
            <a:spLocks noGrp="1"/>
          </p:cNvSpPr>
          <p:nvPr>
            <p:ph type="title"/>
          </p:nvPr>
        </p:nvSpPr>
        <p:spPr>
          <a:xfrm>
            <a:off x="838200" y="296041"/>
            <a:ext cx="10515600" cy="776014"/>
          </a:xfrm>
        </p:spPr>
        <p:txBody>
          <a:bodyPr>
            <a:normAutofit/>
          </a:bodyPr>
          <a:lstStyle/>
          <a:p>
            <a:r>
              <a:rPr lang="en-US" b="1" dirty="0">
                <a:solidFill>
                  <a:srgbClr val="813B0F"/>
                </a:solidFill>
              </a:rPr>
              <a:t>Mysticism… the Mystery of God’s nearness”</a:t>
            </a:r>
          </a:p>
        </p:txBody>
      </p:sp>
      <p:sp>
        <p:nvSpPr>
          <p:cNvPr id="3" name="Content Placeholder 2">
            <a:extLst>
              <a:ext uri="{FF2B5EF4-FFF2-40B4-BE49-F238E27FC236}">
                <a16:creationId xmlns:a16="http://schemas.microsoft.com/office/drawing/2014/main" id="{F09C023A-A8BF-9D48-BFE2-A98F9C1EAE35}"/>
              </a:ext>
            </a:extLst>
          </p:cNvPr>
          <p:cNvSpPr>
            <a:spLocks noGrp="1"/>
          </p:cNvSpPr>
          <p:nvPr>
            <p:ph idx="1"/>
          </p:nvPr>
        </p:nvSpPr>
        <p:spPr>
          <a:xfrm>
            <a:off x="838200" y="1429788"/>
            <a:ext cx="10515600" cy="5254792"/>
          </a:xfrm>
        </p:spPr>
        <p:txBody>
          <a:bodyPr>
            <a:normAutofit/>
          </a:bodyPr>
          <a:lstStyle/>
          <a:p>
            <a:r>
              <a:rPr lang="en-US" sz="3200" dirty="0">
                <a:solidFill>
                  <a:srgbClr val="813B0F"/>
                </a:solidFill>
              </a:rPr>
              <a:t>In our daily life, with its challenges and struggles mysticism</a:t>
            </a:r>
            <a:r>
              <a:rPr lang="en-US" sz="3200" u="sng" dirty="0">
                <a:solidFill>
                  <a:srgbClr val="813B0F"/>
                </a:solidFill>
              </a:rPr>
              <a:t> might </a:t>
            </a:r>
            <a:r>
              <a:rPr lang="en-US" sz="3200" dirty="0">
                <a:solidFill>
                  <a:srgbClr val="813B0F"/>
                </a:solidFill>
              </a:rPr>
              <a:t>seem to be far away, or irrelevant but from Titus Brandsma we can learn that mysticism is closely connected to the ordinary life of ordinary people as “the Mystery of God’s nearness.”</a:t>
            </a:r>
          </a:p>
          <a:p>
            <a:endParaRPr lang="en-US" sz="3200" dirty="0">
              <a:solidFill>
                <a:srgbClr val="813B0F"/>
              </a:solidFill>
            </a:endParaRPr>
          </a:p>
          <a:p>
            <a:r>
              <a:rPr lang="en-US" sz="3200" dirty="0">
                <a:solidFill>
                  <a:srgbClr val="813B0F"/>
                </a:solidFill>
              </a:rPr>
              <a:t>“…</a:t>
            </a:r>
            <a:r>
              <a:rPr lang="en-US" sz="3200" b="1" dirty="0">
                <a:solidFill>
                  <a:srgbClr val="813B0F"/>
                </a:solidFill>
              </a:rPr>
              <a:t>the Mystery of God’s nearness</a:t>
            </a:r>
            <a:r>
              <a:rPr lang="en-US" sz="3200" dirty="0">
                <a:solidFill>
                  <a:srgbClr val="813B0F"/>
                </a:solidFill>
              </a:rPr>
              <a:t>” - the holy ground of our every day.</a:t>
            </a:r>
          </a:p>
          <a:p>
            <a:endParaRPr lang="en-US" sz="3200" dirty="0">
              <a:solidFill>
                <a:srgbClr val="813B0F"/>
              </a:solidFill>
            </a:endParaRPr>
          </a:p>
          <a:p>
            <a:endParaRPr lang="en-US" dirty="0">
              <a:solidFill>
                <a:srgbClr val="813B0F"/>
              </a:solidFill>
            </a:endParaRPr>
          </a:p>
          <a:p>
            <a:endParaRPr lang="en-US" dirty="0"/>
          </a:p>
        </p:txBody>
      </p:sp>
      <p:pic>
        <p:nvPicPr>
          <p:cNvPr id="5" name="Picture 4" descr="A person wearing glasses and standing in front of a building&#10;&#10;Description automatically generated">
            <a:extLst>
              <a:ext uri="{FF2B5EF4-FFF2-40B4-BE49-F238E27FC236}">
                <a16:creationId xmlns:a16="http://schemas.microsoft.com/office/drawing/2014/main" id="{7FA53A6E-7A5E-FD45-8468-6DA758DCF1C0}"/>
              </a:ext>
            </a:extLst>
          </p:cNvPr>
          <p:cNvPicPr>
            <a:picLocks noChangeAspect="1"/>
          </p:cNvPicPr>
          <p:nvPr/>
        </p:nvPicPr>
        <p:blipFill>
          <a:blip r:embed="rId2">
            <a:alphaModFix amt="20000"/>
          </a:blip>
          <a:stretch>
            <a:fillRect/>
          </a:stretch>
        </p:blipFill>
        <p:spPr>
          <a:xfrm>
            <a:off x="0" y="-78828"/>
            <a:ext cx="12192000" cy="6936828"/>
          </a:xfrm>
          <a:prstGeom prst="rect">
            <a:avLst/>
          </a:prstGeom>
        </p:spPr>
      </p:pic>
    </p:spTree>
    <p:extLst>
      <p:ext uri="{BB962C8B-B14F-4D97-AF65-F5344CB8AC3E}">
        <p14:creationId xmlns:p14="http://schemas.microsoft.com/office/powerpoint/2010/main" val="1035012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D96FF-8D6F-C14C-99A9-615332B59443}"/>
              </a:ext>
            </a:extLst>
          </p:cNvPr>
          <p:cNvSpPr>
            <a:spLocks noGrp="1"/>
          </p:cNvSpPr>
          <p:nvPr>
            <p:ph idx="1"/>
          </p:nvPr>
        </p:nvSpPr>
        <p:spPr>
          <a:xfrm>
            <a:off x="838200" y="1692165"/>
            <a:ext cx="10515600" cy="4484797"/>
          </a:xfrm>
          <a:noFill/>
        </p:spPr>
        <p:txBody>
          <a:bodyPr>
            <a:normAutofit fontScale="92500" lnSpcReduction="20000"/>
          </a:bodyPr>
          <a:lstStyle/>
          <a:p>
            <a:pPr marL="0" indent="0">
              <a:buNone/>
            </a:pPr>
            <a:endParaRPr lang="en-US" sz="3600" dirty="0">
              <a:solidFill>
                <a:srgbClr val="813B0F"/>
              </a:solidFill>
            </a:endParaRPr>
          </a:p>
          <a:p>
            <a:pPr marL="0" indent="0">
              <a:buNone/>
            </a:pPr>
            <a:r>
              <a:rPr lang="en-US" sz="3200" dirty="0">
                <a:solidFill>
                  <a:srgbClr val="813B0F"/>
                </a:solidFill>
              </a:rPr>
              <a:t>During one of his lectures on the </a:t>
            </a:r>
            <a:r>
              <a:rPr lang="en-US" sz="3200" i="1" dirty="0">
                <a:solidFill>
                  <a:srgbClr val="813B0F"/>
                </a:solidFill>
              </a:rPr>
              <a:t>image of God </a:t>
            </a:r>
            <a:r>
              <a:rPr lang="en-US" sz="3200" dirty="0">
                <a:solidFill>
                  <a:srgbClr val="813B0F"/>
                </a:solidFill>
              </a:rPr>
              <a:t>at the Catholic University of Nijmegen, Titus says that we must look for the secret of our origin “first of all in ourselves. </a:t>
            </a:r>
            <a:r>
              <a:rPr lang="en-US" sz="3200" b="1" dirty="0">
                <a:solidFill>
                  <a:srgbClr val="813B0F"/>
                </a:solidFill>
              </a:rPr>
              <a:t>God is there and reveals himself to us there. </a:t>
            </a:r>
            <a:r>
              <a:rPr lang="en-US" sz="3200" dirty="0">
                <a:solidFill>
                  <a:srgbClr val="813B0F"/>
                </a:solidFill>
              </a:rPr>
              <a:t>He wants to be seen and recognized there. He is, after all, nowhere more clearly noble to us than in the ground of our being…”</a:t>
            </a:r>
          </a:p>
          <a:p>
            <a:pPr marL="0" indent="0">
              <a:buNone/>
            </a:pPr>
            <a:endParaRPr lang="en-US" sz="3200" dirty="0">
              <a:solidFill>
                <a:srgbClr val="813B0F"/>
              </a:solidFill>
            </a:endParaRPr>
          </a:p>
          <a:p>
            <a:pPr marL="0" indent="0">
              <a:buNone/>
            </a:pPr>
            <a:r>
              <a:rPr lang="en-US" sz="3200" dirty="0">
                <a:solidFill>
                  <a:srgbClr val="813B0F"/>
                </a:solidFill>
              </a:rPr>
              <a:t>Titus Brandsma says: “Open your eyes and see all that is”. Do not just see shadows. Do not just see what life appears to be: there is more!” </a:t>
            </a:r>
          </a:p>
        </p:txBody>
      </p:sp>
      <p:pic>
        <p:nvPicPr>
          <p:cNvPr id="5" name="Picture 4" descr="A person wearing glasses and standing in front of a building&#10;&#10;Description automatically generated">
            <a:extLst>
              <a:ext uri="{FF2B5EF4-FFF2-40B4-BE49-F238E27FC236}">
                <a16:creationId xmlns:a16="http://schemas.microsoft.com/office/drawing/2014/main" id="{43CCF898-3EA9-1A40-9667-73D5E3F3D36F}"/>
              </a:ext>
            </a:extLst>
          </p:cNvPr>
          <p:cNvPicPr>
            <a:picLocks noChangeAspect="1"/>
          </p:cNvPicPr>
          <p:nvPr/>
        </p:nvPicPr>
        <p:blipFill>
          <a:blip r:embed="rId2">
            <a:alphaModFix amt="20000"/>
          </a:blip>
          <a:stretch>
            <a:fillRect/>
          </a:stretch>
        </p:blipFill>
        <p:spPr>
          <a:xfrm>
            <a:off x="12110" y="34939"/>
            <a:ext cx="12179890" cy="6857999"/>
          </a:xfrm>
          <a:prstGeom prst="rect">
            <a:avLst/>
          </a:prstGeom>
        </p:spPr>
      </p:pic>
      <p:sp>
        <p:nvSpPr>
          <p:cNvPr id="2" name="TextBox 1">
            <a:extLst>
              <a:ext uri="{FF2B5EF4-FFF2-40B4-BE49-F238E27FC236}">
                <a16:creationId xmlns:a16="http://schemas.microsoft.com/office/drawing/2014/main" id="{0296B211-B832-3C46-A611-B9C42AA023FD}"/>
              </a:ext>
            </a:extLst>
          </p:cNvPr>
          <p:cNvSpPr txBox="1"/>
          <p:nvPr/>
        </p:nvSpPr>
        <p:spPr>
          <a:xfrm>
            <a:off x="914400" y="665560"/>
            <a:ext cx="10941269" cy="707886"/>
          </a:xfrm>
          <a:prstGeom prst="rect">
            <a:avLst/>
          </a:prstGeom>
          <a:noFill/>
        </p:spPr>
        <p:txBody>
          <a:bodyPr wrap="square" rtlCol="0">
            <a:spAutoFit/>
          </a:bodyPr>
          <a:lstStyle/>
          <a:p>
            <a:r>
              <a:rPr lang="en-US" sz="4000" dirty="0">
                <a:solidFill>
                  <a:srgbClr val="813B0F"/>
                </a:solidFill>
              </a:rPr>
              <a:t>Everyday Mysticism… “there is more!” </a:t>
            </a:r>
            <a:endParaRPr lang="en-US" sz="4000" dirty="0"/>
          </a:p>
        </p:txBody>
      </p:sp>
    </p:spTree>
    <p:extLst>
      <p:ext uri="{BB962C8B-B14F-4D97-AF65-F5344CB8AC3E}">
        <p14:creationId xmlns:p14="http://schemas.microsoft.com/office/powerpoint/2010/main" val="2017766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A0A0-631E-DC41-9161-5D88C2287DD3}"/>
              </a:ext>
            </a:extLst>
          </p:cNvPr>
          <p:cNvSpPr>
            <a:spLocks noGrp="1"/>
          </p:cNvSpPr>
          <p:nvPr>
            <p:ph type="title"/>
          </p:nvPr>
        </p:nvSpPr>
        <p:spPr>
          <a:xfrm>
            <a:off x="838200" y="365126"/>
            <a:ext cx="10515600" cy="748972"/>
          </a:xfrm>
        </p:spPr>
        <p:txBody>
          <a:bodyPr/>
          <a:lstStyle/>
          <a:p>
            <a:r>
              <a:rPr lang="en-US" dirty="0">
                <a:solidFill>
                  <a:srgbClr val="813B0F"/>
                </a:solidFill>
              </a:rPr>
              <a:t>Mysticism…God lives and works in us</a:t>
            </a:r>
          </a:p>
        </p:txBody>
      </p:sp>
      <p:sp>
        <p:nvSpPr>
          <p:cNvPr id="3" name="Content Placeholder 2">
            <a:extLst>
              <a:ext uri="{FF2B5EF4-FFF2-40B4-BE49-F238E27FC236}">
                <a16:creationId xmlns:a16="http://schemas.microsoft.com/office/drawing/2014/main" id="{1768E7A0-41CE-7849-B1D1-98B0365383A4}"/>
              </a:ext>
            </a:extLst>
          </p:cNvPr>
          <p:cNvSpPr>
            <a:spLocks noGrp="1"/>
          </p:cNvSpPr>
          <p:nvPr>
            <p:ph idx="1"/>
          </p:nvPr>
        </p:nvSpPr>
        <p:spPr>
          <a:xfrm>
            <a:off x="838200" y="885006"/>
            <a:ext cx="10515600" cy="5291957"/>
          </a:xfrm>
        </p:spPr>
        <p:txBody>
          <a:bodyPr/>
          <a:lstStyle/>
          <a:p>
            <a:endParaRPr lang="en-US" i="1" dirty="0"/>
          </a:p>
          <a:p>
            <a:endParaRPr lang="en-US" i="1" dirty="0">
              <a:solidFill>
                <a:srgbClr val="813B0F"/>
              </a:solidFill>
            </a:endParaRPr>
          </a:p>
          <a:p>
            <a:r>
              <a:rPr lang="en-US" sz="3200" i="1" dirty="0">
                <a:solidFill>
                  <a:srgbClr val="813B0F"/>
                </a:solidFill>
              </a:rPr>
              <a:t>“We look for miracles, to praise God’s love and goodness, his power and glory in them, but we forget, that our life of grace is a treasure and a privilege, for which we can never laud and praise Him enough. Although the union with God as well as the divine work are hidden behind that which is human, </a:t>
            </a:r>
            <a:r>
              <a:rPr lang="en-US" sz="3200" b="1" i="1" dirty="0">
                <a:solidFill>
                  <a:srgbClr val="813B0F"/>
                </a:solidFill>
              </a:rPr>
              <a:t>we know with the utmost degree of certainty that God lives and works in us.” </a:t>
            </a:r>
            <a:r>
              <a:rPr lang="en-US" sz="2000" b="1" i="1" dirty="0">
                <a:solidFill>
                  <a:srgbClr val="813B0F"/>
                </a:solidFill>
              </a:rPr>
              <a:t>3</a:t>
            </a:r>
            <a:endParaRPr lang="en-US" sz="2000" b="1" dirty="0">
              <a:solidFill>
                <a:srgbClr val="813B0F"/>
              </a:solidFill>
            </a:endParaRPr>
          </a:p>
          <a:p>
            <a:pPr marL="0" indent="0">
              <a:buNone/>
            </a:pPr>
            <a:r>
              <a:rPr lang="en-US" dirty="0"/>
              <a:t> </a:t>
            </a:r>
          </a:p>
          <a:p>
            <a:endParaRPr lang="en-US" dirty="0"/>
          </a:p>
        </p:txBody>
      </p:sp>
      <p:pic>
        <p:nvPicPr>
          <p:cNvPr id="4" name="Picture 3" descr="A person wearing glasses and standing in front of a building&#10;&#10;Description automatically generated">
            <a:extLst>
              <a:ext uri="{FF2B5EF4-FFF2-40B4-BE49-F238E27FC236}">
                <a16:creationId xmlns:a16="http://schemas.microsoft.com/office/drawing/2014/main" id="{58BC6A31-7A1A-754B-A2E4-762E2133AC7F}"/>
              </a:ext>
            </a:extLst>
          </p:cNvPr>
          <p:cNvPicPr>
            <a:picLocks noChangeAspect="1"/>
          </p:cNvPicPr>
          <p:nvPr/>
        </p:nvPicPr>
        <p:blipFill>
          <a:blip r:embed="rId2">
            <a:alphaModFix amt="20000"/>
          </a:blip>
          <a:stretch>
            <a:fillRect/>
          </a:stretch>
        </p:blipFill>
        <p:spPr>
          <a:xfrm>
            <a:off x="12110" y="1"/>
            <a:ext cx="12179890" cy="6857999"/>
          </a:xfrm>
          <a:prstGeom prst="rect">
            <a:avLst/>
          </a:prstGeom>
        </p:spPr>
      </p:pic>
    </p:spTree>
    <p:extLst>
      <p:ext uri="{BB962C8B-B14F-4D97-AF65-F5344CB8AC3E}">
        <p14:creationId xmlns:p14="http://schemas.microsoft.com/office/powerpoint/2010/main" val="338252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8A4F-C621-EC42-9C32-DA187E89F161}"/>
              </a:ext>
            </a:extLst>
          </p:cNvPr>
          <p:cNvSpPr>
            <a:spLocks noGrp="1"/>
          </p:cNvSpPr>
          <p:nvPr>
            <p:ph type="title"/>
          </p:nvPr>
        </p:nvSpPr>
        <p:spPr/>
        <p:txBody>
          <a:bodyPr/>
          <a:lstStyle/>
          <a:p>
            <a:r>
              <a:rPr lang="en-US" dirty="0">
                <a:solidFill>
                  <a:srgbClr val="813B0F"/>
                </a:solidFill>
              </a:rPr>
              <a:t>Mysticism… the grace of our lives </a:t>
            </a:r>
          </a:p>
        </p:txBody>
      </p:sp>
      <p:sp>
        <p:nvSpPr>
          <p:cNvPr id="3" name="Content Placeholder 2">
            <a:extLst>
              <a:ext uri="{FF2B5EF4-FFF2-40B4-BE49-F238E27FC236}">
                <a16:creationId xmlns:a16="http://schemas.microsoft.com/office/drawing/2014/main" id="{84FFBB08-0354-8E48-9375-3051739C3288}"/>
              </a:ext>
            </a:extLst>
          </p:cNvPr>
          <p:cNvSpPr>
            <a:spLocks noGrp="1"/>
          </p:cNvSpPr>
          <p:nvPr>
            <p:ph idx="1"/>
          </p:nvPr>
        </p:nvSpPr>
        <p:spPr/>
        <p:txBody>
          <a:bodyPr/>
          <a:lstStyle/>
          <a:p>
            <a:r>
              <a:rPr lang="en-US" dirty="0">
                <a:solidFill>
                  <a:srgbClr val="813B0F"/>
                </a:solidFill>
              </a:rPr>
              <a:t>We search for the special, the miraculous, the extra-ordinary, but </a:t>
            </a:r>
            <a:r>
              <a:rPr lang="en-US" b="1" dirty="0">
                <a:solidFill>
                  <a:srgbClr val="813B0F"/>
                </a:solidFill>
              </a:rPr>
              <a:t>we forget to appreciate the grace of our lives itself.</a:t>
            </a:r>
          </a:p>
          <a:p>
            <a:pPr marL="0" indent="0">
              <a:buNone/>
            </a:pPr>
            <a:endParaRPr lang="en-US" dirty="0">
              <a:solidFill>
                <a:srgbClr val="813B0F"/>
              </a:solidFill>
            </a:endParaRPr>
          </a:p>
          <a:p>
            <a:r>
              <a:rPr lang="en-US" dirty="0">
                <a:solidFill>
                  <a:srgbClr val="813B0F"/>
                </a:solidFill>
              </a:rPr>
              <a:t>When Titus speaks about our special privilege as human beings, he refers to the grace that God wants to unify Himself with us even more than with the rest of Creation as we learn from the incarnation of God in Christ: </a:t>
            </a:r>
            <a:r>
              <a:rPr lang="en-US" b="1" dirty="0">
                <a:solidFill>
                  <a:srgbClr val="813B0F"/>
                </a:solidFill>
              </a:rPr>
              <a:t>in the same way God wants to incarnate in us</a:t>
            </a:r>
            <a:r>
              <a:rPr lang="en-US" dirty="0">
                <a:solidFill>
                  <a:srgbClr val="813B0F"/>
                </a:solidFill>
              </a:rPr>
              <a:t>.</a:t>
            </a:r>
          </a:p>
          <a:p>
            <a:endParaRPr lang="en-US" dirty="0"/>
          </a:p>
        </p:txBody>
      </p:sp>
      <p:pic>
        <p:nvPicPr>
          <p:cNvPr id="4" name="Picture 3" descr="A person wearing glasses and standing in front of a building&#10;&#10;Description automatically generated">
            <a:extLst>
              <a:ext uri="{FF2B5EF4-FFF2-40B4-BE49-F238E27FC236}">
                <a16:creationId xmlns:a16="http://schemas.microsoft.com/office/drawing/2014/main" id="{2EFAD30C-0A5F-FB44-8D96-28AE502ED3B3}"/>
              </a:ext>
            </a:extLst>
          </p:cNvPr>
          <p:cNvPicPr>
            <a:picLocks noChangeAspect="1"/>
          </p:cNvPicPr>
          <p:nvPr/>
        </p:nvPicPr>
        <p:blipFill>
          <a:blip r:embed="rId2">
            <a:alphaModFix amt="20000"/>
          </a:blip>
          <a:stretch>
            <a:fillRect/>
          </a:stretch>
        </p:blipFill>
        <p:spPr>
          <a:xfrm>
            <a:off x="12110" y="0"/>
            <a:ext cx="12179890" cy="6858000"/>
          </a:xfrm>
          <a:prstGeom prst="rect">
            <a:avLst/>
          </a:prstGeom>
        </p:spPr>
      </p:pic>
    </p:spTree>
    <p:extLst>
      <p:ext uri="{BB962C8B-B14F-4D97-AF65-F5344CB8AC3E}">
        <p14:creationId xmlns:p14="http://schemas.microsoft.com/office/powerpoint/2010/main" val="205052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5459-D0EA-064A-8A61-04F3CC03DD73}"/>
              </a:ext>
            </a:extLst>
          </p:cNvPr>
          <p:cNvSpPr>
            <a:spLocks noGrp="1"/>
          </p:cNvSpPr>
          <p:nvPr>
            <p:ph type="title"/>
          </p:nvPr>
        </p:nvSpPr>
        <p:spPr>
          <a:xfrm>
            <a:off x="838200" y="365126"/>
            <a:ext cx="10515600" cy="696420"/>
          </a:xfrm>
        </p:spPr>
        <p:txBody>
          <a:bodyPr/>
          <a:lstStyle/>
          <a:p>
            <a:r>
              <a:rPr lang="en-US" dirty="0">
                <a:solidFill>
                  <a:schemeClr val="accent2">
                    <a:lumMod val="50000"/>
                  </a:schemeClr>
                </a:solidFill>
              </a:rPr>
              <a:t>Mystery of God’s Nearness</a:t>
            </a:r>
          </a:p>
        </p:txBody>
      </p:sp>
      <p:sp>
        <p:nvSpPr>
          <p:cNvPr id="3" name="Content Placeholder 2">
            <a:extLst>
              <a:ext uri="{FF2B5EF4-FFF2-40B4-BE49-F238E27FC236}">
                <a16:creationId xmlns:a16="http://schemas.microsoft.com/office/drawing/2014/main" id="{2367FFB9-B047-5748-BA50-060E921FB28F}"/>
              </a:ext>
            </a:extLst>
          </p:cNvPr>
          <p:cNvSpPr>
            <a:spLocks noGrp="1"/>
          </p:cNvSpPr>
          <p:nvPr>
            <p:ph idx="1"/>
          </p:nvPr>
        </p:nvSpPr>
        <p:spPr>
          <a:xfrm>
            <a:off x="838200" y="1405211"/>
            <a:ext cx="10515600" cy="4351338"/>
          </a:xfrm>
        </p:spPr>
        <p:txBody>
          <a:bodyPr/>
          <a:lstStyle/>
          <a:p>
            <a:r>
              <a:rPr lang="en-US" dirty="0">
                <a:solidFill>
                  <a:schemeClr val="accent2">
                    <a:lumMod val="50000"/>
                  </a:schemeClr>
                </a:solidFill>
              </a:rPr>
              <a:t>It characterizes him because he was thoroughly convinced that the mystical life belongs to ordinary people. Therefore, he consistently made every effort to ensure that the mystical tradition would become a living part of the widest possible segments of the culture.</a:t>
            </a:r>
          </a:p>
          <a:p>
            <a:endParaRPr lang="en-US" dirty="0">
              <a:solidFill>
                <a:schemeClr val="accent2">
                  <a:lumMod val="50000"/>
                </a:schemeClr>
              </a:solidFill>
            </a:endParaRPr>
          </a:p>
          <a:p>
            <a:r>
              <a:rPr lang="en-US" dirty="0">
                <a:solidFill>
                  <a:schemeClr val="accent2">
                    <a:lumMod val="50000"/>
                  </a:schemeClr>
                </a:solidFill>
              </a:rPr>
              <a:t>It is part of his image of God: </a:t>
            </a:r>
            <a:r>
              <a:rPr lang="en-US" b="1" dirty="0">
                <a:solidFill>
                  <a:schemeClr val="accent2">
                    <a:lumMod val="50000"/>
                  </a:schemeClr>
                </a:solidFill>
              </a:rPr>
              <a:t>God’s presence in the core of everybody </a:t>
            </a:r>
            <a:r>
              <a:rPr lang="en-US" dirty="0">
                <a:solidFill>
                  <a:schemeClr val="accent2">
                    <a:lumMod val="50000"/>
                  </a:schemeClr>
                </a:solidFill>
              </a:rPr>
              <a:t>– without exception, no-one excluded. </a:t>
            </a:r>
            <a:r>
              <a:rPr lang="en-US" b="1" dirty="0">
                <a:solidFill>
                  <a:schemeClr val="accent2">
                    <a:lumMod val="50000"/>
                  </a:schemeClr>
                </a:solidFill>
              </a:rPr>
              <a:t>God gives witness to himself in all creation exactly in the place where you are.</a:t>
            </a:r>
          </a:p>
          <a:p>
            <a:endParaRPr lang="en-US" dirty="0"/>
          </a:p>
        </p:txBody>
      </p:sp>
      <p:pic>
        <p:nvPicPr>
          <p:cNvPr id="4" name="Picture 3" descr="A person wearing glasses and standing in front of a building&#10;&#10;Description automatically generated">
            <a:extLst>
              <a:ext uri="{FF2B5EF4-FFF2-40B4-BE49-F238E27FC236}">
                <a16:creationId xmlns:a16="http://schemas.microsoft.com/office/drawing/2014/main" id="{0CD99145-86CE-AD47-AB67-78B160E77455}"/>
              </a:ext>
            </a:extLst>
          </p:cNvPr>
          <p:cNvPicPr>
            <a:picLocks noChangeAspect="1"/>
          </p:cNvPicPr>
          <p:nvPr/>
        </p:nvPicPr>
        <p:blipFill>
          <a:blip r:embed="rId2">
            <a:alphaModFix amt="20000"/>
          </a:blip>
          <a:stretch>
            <a:fillRect/>
          </a:stretch>
        </p:blipFill>
        <p:spPr>
          <a:xfrm>
            <a:off x="12110" y="0"/>
            <a:ext cx="12179890" cy="6852363"/>
          </a:xfrm>
          <a:prstGeom prst="rect">
            <a:avLst/>
          </a:prstGeom>
        </p:spPr>
      </p:pic>
    </p:spTree>
    <p:extLst>
      <p:ext uri="{BB962C8B-B14F-4D97-AF65-F5344CB8AC3E}">
        <p14:creationId xmlns:p14="http://schemas.microsoft.com/office/powerpoint/2010/main" val="2814936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D52D-66B9-684E-A25A-73E54FA135DF}"/>
              </a:ext>
            </a:extLst>
          </p:cNvPr>
          <p:cNvSpPr>
            <a:spLocks noGrp="1"/>
          </p:cNvSpPr>
          <p:nvPr>
            <p:ph type="title"/>
          </p:nvPr>
        </p:nvSpPr>
        <p:spPr/>
        <p:txBody>
          <a:bodyPr/>
          <a:lstStyle/>
          <a:p>
            <a:r>
              <a:rPr lang="en-US" dirty="0">
                <a:solidFill>
                  <a:srgbClr val="813B0F"/>
                </a:solidFill>
              </a:rPr>
              <a:t>Mystery of God’s Nearness… the deepest ground of our being</a:t>
            </a:r>
          </a:p>
        </p:txBody>
      </p:sp>
      <p:sp>
        <p:nvSpPr>
          <p:cNvPr id="3" name="Content Placeholder 2">
            <a:extLst>
              <a:ext uri="{FF2B5EF4-FFF2-40B4-BE49-F238E27FC236}">
                <a16:creationId xmlns:a16="http://schemas.microsoft.com/office/drawing/2014/main" id="{C0E8A7E4-55D6-304E-A609-587EA719D35F}"/>
              </a:ext>
            </a:extLst>
          </p:cNvPr>
          <p:cNvSpPr>
            <a:spLocks noGrp="1"/>
          </p:cNvSpPr>
          <p:nvPr>
            <p:ph idx="1"/>
          </p:nvPr>
        </p:nvSpPr>
        <p:spPr/>
        <p:txBody>
          <a:bodyPr/>
          <a:lstStyle/>
          <a:p>
            <a:r>
              <a:rPr lang="en-US" i="1" dirty="0">
                <a:solidFill>
                  <a:srgbClr val="813B0F"/>
                </a:solidFill>
              </a:rPr>
              <a:t>“He is the deepest ground of our being, concealed in the innermost part of our nature, but there nevertheless to be seen and contemplated."</a:t>
            </a:r>
            <a:r>
              <a:rPr lang="en-US" dirty="0">
                <a:solidFill>
                  <a:srgbClr val="813B0F"/>
                </a:solidFill>
              </a:rPr>
              <a:t> 5</a:t>
            </a:r>
          </a:p>
          <a:p>
            <a:endParaRPr lang="en-US" dirty="0">
              <a:solidFill>
                <a:srgbClr val="813B0F"/>
              </a:solidFill>
            </a:endParaRPr>
          </a:p>
          <a:p>
            <a:endParaRPr lang="en-US" dirty="0">
              <a:solidFill>
                <a:srgbClr val="813B0F"/>
              </a:solidFill>
            </a:endParaRPr>
          </a:p>
          <a:p>
            <a:r>
              <a:rPr lang="en-US" dirty="0">
                <a:solidFill>
                  <a:srgbClr val="813B0F"/>
                </a:solidFill>
              </a:rPr>
              <a:t>And not only in ourselves, in every human being, and in all creation! “He is knocking, waiting for us to open the door </a:t>
            </a:r>
          </a:p>
        </p:txBody>
      </p:sp>
      <p:pic>
        <p:nvPicPr>
          <p:cNvPr id="4" name="Picture 3" descr="A person wearing glasses and standing in front of a building&#10;&#10;Description automatically generated">
            <a:extLst>
              <a:ext uri="{FF2B5EF4-FFF2-40B4-BE49-F238E27FC236}">
                <a16:creationId xmlns:a16="http://schemas.microsoft.com/office/drawing/2014/main" id="{6071ED10-6046-FD45-A8C2-2EFC6164EBB5}"/>
              </a:ext>
            </a:extLst>
          </p:cNvPr>
          <p:cNvPicPr>
            <a:picLocks noChangeAspect="1"/>
          </p:cNvPicPr>
          <p:nvPr/>
        </p:nvPicPr>
        <p:blipFill>
          <a:blip r:embed="rId2">
            <a:alphaModFix amt="20000"/>
          </a:blip>
          <a:stretch>
            <a:fillRect/>
          </a:stretch>
        </p:blipFill>
        <p:spPr>
          <a:xfrm>
            <a:off x="0" y="0"/>
            <a:ext cx="12179890" cy="7131269"/>
          </a:xfrm>
          <a:prstGeom prst="rect">
            <a:avLst/>
          </a:prstGeom>
        </p:spPr>
      </p:pic>
    </p:spTree>
    <p:extLst>
      <p:ext uri="{BB962C8B-B14F-4D97-AF65-F5344CB8AC3E}">
        <p14:creationId xmlns:p14="http://schemas.microsoft.com/office/powerpoint/2010/main" val="417499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14B7BA-C297-B740-BAB6-60A42DC7F8EC}"/>
              </a:ext>
            </a:extLst>
          </p:cNvPr>
          <p:cNvSpPr>
            <a:spLocks noGrp="1"/>
          </p:cNvSpPr>
          <p:nvPr>
            <p:ph type="subTitle" idx="1"/>
          </p:nvPr>
        </p:nvSpPr>
        <p:spPr>
          <a:xfrm>
            <a:off x="6637282" y="205740"/>
            <a:ext cx="5089897" cy="6400799"/>
          </a:xfrm>
        </p:spPr>
        <p:txBody>
          <a:bodyPr anchor="t">
            <a:normAutofit/>
          </a:bodyPr>
          <a:lstStyle/>
          <a:p>
            <a:pPr algn="l"/>
            <a:endParaRPr lang="en-AU" sz="3200" dirty="0">
              <a:solidFill>
                <a:schemeClr val="accent2">
                  <a:lumMod val="50000"/>
                </a:schemeClr>
              </a:solidFill>
            </a:endParaRPr>
          </a:p>
          <a:p>
            <a:pPr algn="l"/>
            <a:endParaRPr lang="en-AU" sz="3200" dirty="0">
              <a:solidFill>
                <a:schemeClr val="accent2">
                  <a:lumMod val="50000"/>
                </a:schemeClr>
              </a:solidFill>
            </a:endParaRPr>
          </a:p>
          <a:p>
            <a:pPr algn="l"/>
            <a:r>
              <a:rPr lang="en-US" sz="2400" b="0" i="0" strike="noStrike" dirty="0">
                <a:solidFill>
                  <a:srgbClr val="813B0F"/>
                </a:solidFill>
                <a:effectLst/>
                <a:latin typeface="Arial" panose="020B0604020202020204" pitchFamily="34" charset="0"/>
              </a:rPr>
              <a:t>Brandsma was beatified by Pope John Paul II in November 1985 as a martyr of the faith</a:t>
            </a:r>
          </a:p>
          <a:p>
            <a:pPr algn="l"/>
            <a:endParaRPr lang="en-US" dirty="0">
              <a:solidFill>
                <a:srgbClr val="813B0F"/>
              </a:solidFill>
              <a:latin typeface="Arial" panose="020B0604020202020204" pitchFamily="34" charset="0"/>
            </a:endParaRPr>
          </a:p>
          <a:p>
            <a:pPr algn="l"/>
            <a:r>
              <a:rPr lang="en-US" sz="2400" b="0" i="0" strike="noStrike" dirty="0">
                <a:solidFill>
                  <a:srgbClr val="813B0F"/>
                </a:solidFill>
                <a:effectLst/>
                <a:latin typeface="Arial" panose="020B0604020202020204" pitchFamily="34" charset="0"/>
              </a:rPr>
              <a:t>and canonized as a </a:t>
            </a:r>
            <a:r>
              <a:rPr lang="en-US" dirty="0">
                <a:solidFill>
                  <a:srgbClr val="813B0F"/>
                </a:solidFill>
                <a:latin typeface="Arial" panose="020B0604020202020204" pitchFamily="34" charset="0"/>
              </a:rPr>
              <a:t>saint</a:t>
            </a:r>
            <a:r>
              <a:rPr lang="en-US" sz="2400" b="0" i="0" strike="noStrike" dirty="0">
                <a:solidFill>
                  <a:srgbClr val="813B0F"/>
                </a:solidFill>
                <a:effectLst/>
                <a:latin typeface="Arial" panose="020B0604020202020204" pitchFamily="34" charset="0"/>
              </a:rPr>
              <a:t> on 15 May 2022 by Pope Francis. </a:t>
            </a:r>
          </a:p>
          <a:p>
            <a:pPr algn="l"/>
            <a:endParaRPr lang="en-US" dirty="0">
              <a:solidFill>
                <a:srgbClr val="813B0F"/>
              </a:solidFill>
              <a:latin typeface="Arial" panose="020B0604020202020204" pitchFamily="34" charset="0"/>
            </a:endParaRPr>
          </a:p>
          <a:p>
            <a:pPr algn="l"/>
            <a:r>
              <a:rPr lang="en-US" sz="2400" b="0" i="0" strike="noStrike" dirty="0">
                <a:solidFill>
                  <a:srgbClr val="813B0F"/>
                </a:solidFill>
                <a:effectLst/>
                <a:latin typeface="Arial" panose="020B0604020202020204" pitchFamily="34" charset="0"/>
              </a:rPr>
              <a:t>His </a:t>
            </a:r>
            <a:r>
              <a:rPr lang="en-US" sz="2400" b="0" i="0" strike="noStrike" dirty="0" err="1">
                <a:solidFill>
                  <a:srgbClr val="813B0F"/>
                </a:solidFill>
                <a:effectLst/>
                <a:latin typeface="Arial" panose="020B0604020202020204" pitchFamily="34" charset="0"/>
              </a:rPr>
              <a:t>feastday</a:t>
            </a:r>
            <a:r>
              <a:rPr lang="en-US" sz="2400" b="0" i="0" strike="noStrike" dirty="0">
                <a:solidFill>
                  <a:srgbClr val="813B0F"/>
                </a:solidFill>
                <a:effectLst/>
                <a:latin typeface="Arial" panose="020B0604020202020204" pitchFamily="34" charset="0"/>
              </a:rPr>
              <a:t> is July 27</a:t>
            </a:r>
          </a:p>
          <a:p>
            <a:pPr algn="l"/>
            <a:endParaRPr lang="en-US" dirty="0">
              <a:solidFill>
                <a:srgbClr val="813B0F"/>
              </a:solidFill>
              <a:latin typeface="Arial" panose="020B0604020202020204" pitchFamily="34" charset="0"/>
            </a:endParaRPr>
          </a:p>
          <a:p>
            <a:pPr algn="l"/>
            <a:endParaRPr lang="en-US" sz="1600" dirty="0"/>
          </a:p>
        </p:txBody>
      </p:sp>
      <p:pic>
        <p:nvPicPr>
          <p:cNvPr id="4" name="Picture 3">
            <a:extLst>
              <a:ext uri="{FF2B5EF4-FFF2-40B4-BE49-F238E27FC236}">
                <a16:creationId xmlns:a16="http://schemas.microsoft.com/office/drawing/2014/main" id="{8239ECF7-CBE4-5C42-A6D3-EF76342EA0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6" name="Picture 5" descr="A person wearing glasses and a black shirt&#10;&#10;Description automatically generated">
            <a:extLst>
              <a:ext uri="{FF2B5EF4-FFF2-40B4-BE49-F238E27FC236}">
                <a16:creationId xmlns:a16="http://schemas.microsoft.com/office/drawing/2014/main" id="{88FB48E3-1277-F050-00CD-1654AF005998}"/>
              </a:ext>
            </a:extLst>
          </p:cNvPr>
          <p:cNvPicPr>
            <a:picLocks noChangeAspect="1"/>
          </p:cNvPicPr>
          <p:nvPr/>
        </p:nvPicPr>
        <p:blipFill>
          <a:blip r:embed="rId3"/>
          <a:stretch>
            <a:fillRect/>
          </a:stretch>
        </p:blipFill>
        <p:spPr>
          <a:xfrm>
            <a:off x="126123" y="0"/>
            <a:ext cx="6511159" cy="6858000"/>
          </a:xfrm>
          <a:prstGeom prst="rect">
            <a:avLst/>
          </a:prstGeom>
        </p:spPr>
      </p:pic>
    </p:spTree>
    <p:extLst>
      <p:ext uri="{BB962C8B-B14F-4D97-AF65-F5344CB8AC3E}">
        <p14:creationId xmlns:p14="http://schemas.microsoft.com/office/powerpoint/2010/main" val="2752677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E86E-8A7F-EF46-AF74-479102E74B55}"/>
              </a:ext>
            </a:extLst>
          </p:cNvPr>
          <p:cNvSpPr>
            <a:spLocks noGrp="1"/>
          </p:cNvSpPr>
          <p:nvPr>
            <p:ph type="title"/>
          </p:nvPr>
        </p:nvSpPr>
        <p:spPr>
          <a:xfrm>
            <a:off x="838200" y="365125"/>
            <a:ext cx="10515600" cy="675399"/>
          </a:xfrm>
        </p:spPr>
        <p:txBody>
          <a:bodyPr>
            <a:normAutofit fontScale="90000"/>
          </a:bodyPr>
          <a:lstStyle/>
          <a:p>
            <a:r>
              <a:rPr lang="en-US" dirty="0">
                <a:solidFill>
                  <a:srgbClr val="813B0F"/>
                </a:solidFill>
              </a:rPr>
              <a:t>Mysticism… God’s abundant love</a:t>
            </a:r>
          </a:p>
        </p:txBody>
      </p:sp>
      <p:sp>
        <p:nvSpPr>
          <p:cNvPr id="3" name="Content Placeholder 2">
            <a:extLst>
              <a:ext uri="{FF2B5EF4-FFF2-40B4-BE49-F238E27FC236}">
                <a16:creationId xmlns:a16="http://schemas.microsoft.com/office/drawing/2014/main" id="{7CD7BD50-D7FD-534A-970F-337076431996}"/>
              </a:ext>
            </a:extLst>
          </p:cNvPr>
          <p:cNvSpPr>
            <a:spLocks noGrp="1"/>
          </p:cNvSpPr>
          <p:nvPr>
            <p:ph idx="1"/>
          </p:nvPr>
        </p:nvSpPr>
        <p:spPr>
          <a:xfrm>
            <a:off x="712076" y="1376855"/>
            <a:ext cx="10515600" cy="4629807"/>
          </a:xfrm>
        </p:spPr>
        <p:txBody>
          <a:bodyPr/>
          <a:lstStyle/>
          <a:p>
            <a:r>
              <a:rPr lang="en-US" dirty="0">
                <a:solidFill>
                  <a:srgbClr val="813B0F"/>
                </a:solidFill>
              </a:rPr>
              <a:t>Titus speaks about </a:t>
            </a:r>
            <a:r>
              <a:rPr lang="en-US" i="1" dirty="0">
                <a:solidFill>
                  <a:srgbClr val="813B0F"/>
                </a:solidFill>
              </a:rPr>
              <a:t>‘a grace so overwhelming that the capacity of the soul, and often almost all its work, is dominated by it.’</a:t>
            </a:r>
            <a:r>
              <a:rPr lang="en-US" dirty="0">
                <a:solidFill>
                  <a:srgbClr val="813B0F"/>
                </a:solidFill>
              </a:rPr>
              <a:t> John of the Cross calls this the state of Gods abundant love, </a:t>
            </a:r>
          </a:p>
          <a:p>
            <a:endParaRPr lang="en-US" dirty="0">
              <a:solidFill>
                <a:srgbClr val="813B0F"/>
              </a:solidFill>
            </a:endParaRPr>
          </a:p>
          <a:p>
            <a:r>
              <a:rPr lang="en-US" dirty="0">
                <a:solidFill>
                  <a:srgbClr val="813B0F"/>
                </a:solidFill>
              </a:rPr>
              <a:t>Titus calls it:	</a:t>
            </a:r>
            <a:r>
              <a:rPr lang="en-US" b="1" dirty="0">
                <a:solidFill>
                  <a:srgbClr val="813B0F"/>
                </a:solidFill>
              </a:rPr>
              <a:t>God’s overwhelming love</a:t>
            </a:r>
            <a:r>
              <a:rPr lang="en-US" dirty="0">
                <a:solidFill>
                  <a:srgbClr val="813B0F"/>
                </a:solidFill>
              </a:rPr>
              <a:t>.</a:t>
            </a:r>
          </a:p>
          <a:p>
            <a:endParaRPr lang="en-US" dirty="0">
              <a:solidFill>
                <a:srgbClr val="813B0F"/>
              </a:solidFill>
            </a:endParaRPr>
          </a:p>
          <a:p>
            <a:r>
              <a:rPr lang="en-US" dirty="0">
                <a:solidFill>
                  <a:srgbClr val="813B0F"/>
                </a:solidFill>
              </a:rPr>
              <a:t>And refers to it as ‘</a:t>
            </a:r>
            <a:r>
              <a:rPr lang="en-US" b="1" dirty="0">
                <a:solidFill>
                  <a:srgbClr val="813B0F"/>
                </a:solidFill>
              </a:rPr>
              <a:t>the beauty of mysticism</a:t>
            </a:r>
            <a:r>
              <a:rPr lang="en-US" dirty="0">
                <a:solidFill>
                  <a:srgbClr val="813B0F"/>
                </a:solidFill>
              </a:rPr>
              <a:t>’. </a:t>
            </a:r>
          </a:p>
          <a:p>
            <a:endParaRPr lang="en-US" dirty="0">
              <a:solidFill>
                <a:srgbClr val="813B0F"/>
              </a:solidFill>
            </a:endParaRPr>
          </a:p>
          <a:p>
            <a:endParaRPr lang="en-US" dirty="0"/>
          </a:p>
        </p:txBody>
      </p:sp>
      <p:pic>
        <p:nvPicPr>
          <p:cNvPr id="4" name="Picture 3" descr="A person wearing glasses and standing in front of a building&#10;&#10;Description automatically generated">
            <a:extLst>
              <a:ext uri="{FF2B5EF4-FFF2-40B4-BE49-F238E27FC236}">
                <a16:creationId xmlns:a16="http://schemas.microsoft.com/office/drawing/2014/main" id="{4938D782-6B92-5D4A-BA81-01D6AB1B89A0}"/>
              </a:ext>
            </a:extLst>
          </p:cNvPr>
          <p:cNvPicPr>
            <a:picLocks noChangeAspect="1"/>
          </p:cNvPicPr>
          <p:nvPr/>
        </p:nvPicPr>
        <p:blipFill>
          <a:blip r:embed="rId2">
            <a:alphaModFix amt="20000"/>
          </a:blip>
          <a:stretch>
            <a:fillRect/>
          </a:stretch>
        </p:blipFill>
        <p:spPr>
          <a:xfrm>
            <a:off x="-1" y="0"/>
            <a:ext cx="12118429" cy="6857999"/>
          </a:xfrm>
          <a:prstGeom prst="rect">
            <a:avLst/>
          </a:prstGeom>
        </p:spPr>
      </p:pic>
    </p:spTree>
    <p:extLst>
      <p:ext uri="{BB962C8B-B14F-4D97-AF65-F5344CB8AC3E}">
        <p14:creationId xmlns:p14="http://schemas.microsoft.com/office/powerpoint/2010/main" val="140361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17CB-EE98-6641-B380-3AEA5A221ADD}"/>
              </a:ext>
            </a:extLst>
          </p:cNvPr>
          <p:cNvSpPr>
            <a:spLocks noGrp="1"/>
          </p:cNvSpPr>
          <p:nvPr>
            <p:ph type="title"/>
          </p:nvPr>
        </p:nvSpPr>
        <p:spPr>
          <a:xfrm>
            <a:off x="838200" y="365126"/>
            <a:ext cx="10515600" cy="759482"/>
          </a:xfrm>
        </p:spPr>
        <p:txBody>
          <a:bodyPr/>
          <a:lstStyle/>
          <a:p>
            <a:r>
              <a:rPr lang="en-US" dirty="0">
                <a:solidFill>
                  <a:srgbClr val="813B0F"/>
                </a:solidFill>
              </a:rPr>
              <a:t>Mysticism 8 (Our Lady of Mt Carmel)</a:t>
            </a:r>
          </a:p>
        </p:txBody>
      </p:sp>
      <p:sp>
        <p:nvSpPr>
          <p:cNvPr id="3" name="Content Placeholder 2">
            <a:extLst>
              <a:ext uri="{FF2B5EF4-FFF2-40B4-BE49-F238E27FC236}">
                <a16:creationId xmlns:a16="http://schemas.microsoft.com/office/drawing/2014/main" id="{CF3F1A4F-0E96-144E-BAC5-C6592E24DB6A}"/>
              </a:ext>
            </a:extLst>
          </p:cNvPr>
          <p:cNvSpPr>
            <a:spLocks noGrp="1"/>
          </p:cNvSpPr>
          <p:nvPr>
            <p:ph idx="1"/>
          </p:nvPr>
        </p:nvSpPr>
        <p:spPr>
          <a:xfrm>
            <a:off x="838200" y="1124608"/>
            <a:ext cx="10515600" cy="5052355"/>
          </a:xfrm>
        </p:spPr>
        <p:txBody>
          <a:bodyPr>
            <a:normAutofit lnSpcReduction="10000"/>
          </a:bodyPr>
          <a:lstStyle/>
          <a:p>
            <a:r>
              <a:rPr lang="en-US" dirty="0">
                <a:solidFill>
                  <a:srgbClr val="813B0F"/>
                </a:solidFill>
              </a:rPr>
              <a:t>Titus Brandsma refers to Our Lady of Mount Carmel, Mother Mary, as our splendid example; as the most pure human being that showed how God lived and worked in her. </a:t>
            </a:r>
          </a:p>
          <a:p>
            <a:endParaRPr lang="en-US" dirty="0">
              <a:solidFill>
                <a:srgbClr val="813B0F"/>
              </a:solidFill>
            </a:endParaRPr>
          </a:p>
          <a:p>
            <a:r>
              <a:rPr lang="en-US" dirty="0">
                <a:solidFill>
                  <a:srgbClr val="813B0F"/>
                </a:solidFill>
              </a:rPr>
              <a:t>Most Pure Heart of Mary</a:t>
            </a:r>
          </a:p>
          <a:p>
            <a:endParaRPr lang="en-US" dirty="0">
              <a:solidFill>
                <a:srgbClr val="813B0F"/>
              </a:solidFill>
            </a:endParaRPr>
          </a:p>
          <a:p>
            <a:r>
              <a:rPr lang="en-US" dirty="0">
                <a:solidFill>
                  <a:srgbClr val="813B0F"/>
                </a:solidFill>
              </a:rPr>
              <a:t>“</a:t>
            </a:r>
            <a:r>
              <a:rPr lang="en-US" b="1" dirty="0">
                <a:solidFill>
                  <a:srgbClr val="813B0F"/>
                </a:solidFill>
              </a:rPr>
              <a:t>God lives in us</a:t>
            </a:r>
            <a:r>
              <a:rPr lang="en-US" dirty="0">
                <a:solidFill>
                  <a:srgbClr val="813B0F"/>
                </a:solidFill>
              </a:rPr>
              <a:t>. He is hidden in our human nature. But </a:t>
            </a:r>
            <a:r>
              <a:rPr lang="en-US" b="1" dirty="0">
                <a:solidFill>
                  <a:srgbClr val="813B0F"/>
                </a:solidFill>
              </a:rPr>
              <a:t>our nature is – in His hands </a:t>
            </a:r>
            <a:r>
              <a:rPr lang="en-US" dirty="0">
                <a:solidFill>
                  <a:srgbClr val="813B0F"/>
                </a:solidFill>
              </a:rPr>
              <a:t>– suitable for higher and more sublime work than the sensory knowledge or the contemplation of our mind can bring about. It has a receptivity that makes it fit for absorbing divine action even more than by the usual way of nature in such a way, that </a:t>
            </a:r>
            <a:r>
              <a:rPr lang="en-US" b="1" dirty="0">
                <a:solidFill>
                  <a:srgbClr val="813B0F"/>
                </a:solidFill>
              </a:rPr>
              <a:t>the divine is no longer hidden behind the human, but shines through it”</a:t>
            </a:r>
          </a:p>
          <a:p>
            <a:endParaRPr lang="en-US" dirty="0"/>
          </a:p>
        </p:txBody>
      </p:sp>
      <p:pic>
        <p:nvPicPr>
          <p:cNvPr id="4" name="Picture 3" descr="A person wearing glasses and standing in front of a building&#10;&#10;Description automatically generated">
            <a:extLst>
              <a:ext uri="{FF2B5EF4-FFF2-40B4-BE49-F238E27FC236}">
                <a16:creationId xmlns:a16="http://schemas.microsoft.com/office/drawing/2014/main" id="{BBD9191B-2704-6648-9E77-AE4161B078F7}"/>
              </a:ext>
            </a:extLst>
          </p:cNvPr>
          <p:cNvPicPr>
            <a:picLocks noChangeAspect="1"/>
          </p:cNvPicPr>
          <p:nvPr/>
        </p:nvPicPr>
        <p:blipFill>
          <a:blip r:embed="rId2">
            <a:alphaModFix amt="20000"/>
          </a:blip>
          <a:stretch>
            <a:fillRect/>
          </a:stretch>
        </p:blipFill>
        <p:spPr>
          <a:xfrm>
            <a:off x="0" y="5637"/>
            <a:ext cx="12179890" cy="6852363"/>
          </a:xfrm>
          <a:prstGeom prst="rect">
            <a:avLst/>
          </a:prstGeom>
        </p:spPr>
      </p:pic>
    </p:spTree>
    <p:extLst>
      <p:ext uri="{BB962C8B-B14F-4D97-AF65-F5344CB8AC3E}">
        <p14:creationId xmlns:p14="http://schemas.microsoft.com/office/powerpoint/2010/main" val="228050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D798-787B-104B-8813-ABA9D7707E1D}"/>
              </a:ext>
            </a:extLst>
          </p:cNvPr>
          <p:cNvSpPr>
            <a:spLocks noGrp="1"/>
          </p:cNvSpPr>
          <p:nvPr>
            <p:ph type="title"/>
          </p:nvPr>
        </p:nvSpPr>
        <p:spPr/>
        <p:txBody>
          <a:bodyPr/>
          <a:lstStyle/>
          <a:p>
            <a:r>
              <a:rPr lang="en-US" dirty="0">
                <a:solidFill>
                  <a:srgbClr val="813B0F"/>
                </a:solidFill>
              </a:rPr>
              <a:t>“Other Mary’s</a:t>
            </a:r>
          </a:p>
        </p:txBody>
      </p:sp>
      <p:sp>
        <p:nvSpPr>
          <p:cNvPr id="3" name="Content Placeholder 2">
            <a:extLst>
              <a:ext uri="{FF2B5EF4-FFF2-40B4-BE49-F238E27FC236}">
                <a16:creationId xmlns:a16="http://schemas.microsoft.com/office/drawing/2014/main" id="{702EE214-FF18-544E-A31F-DE40F2F1A889}"/>
              </a:ext>
            </a:extLst>
          </p:cNvPr>
          <p:cNvSpPr>
            <a:spLocks noGrp="1"/>
          </p:cNvSpPr>
          <p:nvPr>
            <p:ph idx="1"/>
          </p:nvPr>
        </p:nvSpPr>
        <p:spPr/>
        <p:txBody>
          <a:bodyPr/>
          <a:lstStyle/>
          <a:p>
            <a:r>
              <a:rPr lang="en-US" dirty="0">
                <a:solidFill>
                  <a:srgbClr val="813B0F"/>
                </a:solidFill>
              </a:rPr>
              <a:t>Titus Brandsma said that all Christians and especially Carmelites should be “other </a:t>
            </a:r>
            <a:r>
              <a:rPr lang="en-US" dirty="0" err="1">
                <a:solidFill>
                  <a:srgbClr val="813B0F"/>
                </a:solidFill>
              </a:rPr>
              <a:t>Marys</a:t>
            </a:r>
            <a:r>
              <a:rPr lang="en-US" dirty="0">
                <a:solidFill>
                  <a:srgbClr val="813B0F"/>
                </a:solidFill>
              </a:rPr>
              <a:t>” in the sense that just a Christ grew in her and came to birth, so must we allow the love of God to grow in us. Just as she was the “God-bearer” for the world, we too must bring God into every situation and be able to perceive the presence of God that is so often hidden by external realities. He also said that </a:t>
            </a:r>
            <a:r>
              <a:rPr lang="en-US" b="1" dirty="0">
                <a:solidFill>
                  <a:srgbClr val="813B0F"/>
                </a:solidFill>
              </a:rPr>
              <a:t>Carmelites are to prolong in the Church what God had worked in Mary.</a:t>
            </a:r>
          </a:p>
        </p:txBody>
      </p:sp>
      <p:pic>
        <p:nvPicPr>
          <p:cNvPr id="4" name="Picture 3" descr="A person wearing glasses and standing in front of a building&#10;&#10;Description automatically generated">
            <a:extLst>
              <a:ext uri="{FF2B5EF4-FFF2-40B4-BE49-F238E27FC236}">
                <a16:creationId xmlns:a16="http://schemas.microsoft.com/office/drawing/2014/main" id="{62F14729-5663-AD4A-B023-74CE54307BD4}"/>
              </a:ext>
            </a:extLst>
          </p:cNvPr>
          <p:cNvPicPr>
            <a:picLocks noChangeAspect="1"/>
          </p:cNvPicPr>
          <p:nvPr/>
        </p:nvPicPr>
        <p:blipFill>
          <a:blip r:embed="rId2">
            <a:alphaModFix amt="20000"/>
          </a:blip>
          <a:stretch>
            <a:fillRect/>
          </a:stretch>
        </p:blipFill>
        <p:spPr>
          <a:xfrm>
            <a:off x="12110" y="5637"/>
            <a:ext cx="12179890" cy="6852363"/>
          </a:xfrm>
          <a:prstGeom prst="rect">
            <a:avLst/>
          </a:prstGeom>
        </p:spPr>
      </p:pic>
    </p:spTree>
    <p:extLst>
      <p:ext uri="{BB962C8B-B14F-4D97-AF65-F5344CB8AC3E}">
        <p14:creationId xmlns:p14="http://schemas.microsoft.com/office/powerpoint/2010/main" val="400800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C642F6B8-32E7-3845-97CA-FE0517624F0A}"/>
              </a:ext>
            </a:extLst>
          </p:cNvPr>
          <p:cNvPicPr>
            <a:picLocks noGrp="1" noChangeAspect="1"/>
          </p:cNvPicPr>
          <p:nvPr>
            <p:ph idx="1"/>
          </p:nvPr>
        </p:nvPicPr>
        <p:blipFill>
          <a:blip r:embed="rId2"/>
          <a:stretch>
            <a:fillRect/>
          </a:stretch>
        </p:blipFill>
        <p:spPr>
          <a:xfrm>
            <a:off x="2580363" y="201168"/>
            <a:ext cx="6839210" cy="6455664"/>
          </a:xfrm>
        </p:spPr>
      </p:pic>
    </p:spTree>
    <p:extLst>
      <p:ext uri="{BB962C8B-B14F-4D97-AF65-F5344CB8AC3E}">
        <p14:creationId xmlns:p14="http://schemas.microsoft.com/office/powerpoint/2010/main" val="68275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B1CDABE-2A46-FA4B-B272-BF591BE066D2}"/>
              </a:ext>
            </a:extLst>
          </p:cNvPr>
          <p:cNvSpPr>
            <a:spLocks noChangeArrowheads="1"/>
          </p:cNvSpPr>
          <p:nvPr/>
        </p:nvSpPr>
        <p:spPr bwMode="auto">
          <a:xfrm>
            <a:off x="2401330" y="212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23" descr="quote-he-who-wants-to-win-the-world-for-christ-must-have-the-courage-to-come-in-conflict-with-titus-brandsma-58-54-03">
            <a:extLst>
              <a:ext uri="{FF2B5EF4-FFF2-40B4-BE49-F238E27FC236}">
                <a16:creationId xmlns:a16="http://schemas.microsoft.com/office/drawing/2014/main" id="{C5CD5CE2-207C-CB4F-A41C-12211280D60F}"/>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788276" y="756756"/>
            <a:ext cx="10235051" cy="539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82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E77A47-EEC5-4744-BC2A-92AAEF24867F}"/>
              </a:ext>
            </a:extLst>
          </p:cNvPr>
          <p:cNvPicPr>
            <a:picLocks noGrp="1" noChangeAspect="1"/>
          </p:cNvPicPr>
          <p:nvPr>
            <p:ph idx="1"/>
          </p:nvPr>
        </p:nvPicPr>
        <p:blipFill>
          <a:blip r:embed="rId2"/>
          <a:stretch>
            <a:fillRect/>
          </a:stretch>
        </p:blipFill>
        <p:spPr>
          <a:xfrm>
            <a:off x="1071154" y="731520"/>
            <a:ext cx="9300755" cy="5316583"/>
          </a:xfrm>
          <a:prstGeom prst="rect">
            <a:avLst/>
          </a:prstGeom>
        </p:spPr>
      </p:pic>
    </p:spTree>
    <p:extLst>
      <p:ext uri="{BB962C8B-B14F-4D97-AF65-F5344CB8AC3E}">
        <p14:creationId xmlns:p14="http://schemas.microsoft.com/office/powerpoint/2010/main" val="3053616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1F9E-F689-7A32-38E2-CC00FD2E997A}"/>
              </a:ext>
            </a:extLst>
          </p:cNvPr>
          <p:cNvSpPr>
            <a:spLocks noGrp="1"/>
          </p:cNvSpPr>
          <p:nvPr>
            <p:ph type="title"/>
          </p:nvPr>
        </p:nvSpPr>
        <p:spPr>
          <a:xfrm>
            <a:off x="643467" y="643467"/>
            <a:ext cx="5319317" cy="4567137"/>
          </a:xfrm>
        </p:spPr>
        <p:txBody>
          <a:bodyPr vert="horz" lIns="91440" tIns="45720" rIns="91440" bIns="45720" rtlCol="0" anchor="b">
            <a:normAutofit/>
          </a:bodyPr>
          <a:lstStyle/>
          <a:p>
            <a:r>
              <a:rPr lang="en-US" b="1" kern="1200" dirty="0">
                <a:solidFill>
                  <a:schemeClr val="tx1"/>
                </a:solidFill>
                <a:latin typeface="+mj-lt"/>
                <a:ea typeface="+mj-ea"/>
                <a:cs typeface="+mj-cs"/>
              </a:rPr>
              <a:t>Brother Lawrence</a:t>
            </a:r>
            <a:r>
              <a:rPr lang="en-US" b="1" i="1" kern="1200" dirty="0">
                <a:solidFill>
                  <a:schemeClr val="tx1"/>
                </a:solidFill>
                <a:latin typeface="+mj-lt"/>
                <a:ea typeface="+mj-ea"/>
                <a:cs typeface="+mj-cs"/>
              </a:rPr>
              <a:t> </a:t>
            </a:r>
            <a:r>
              <a:rPr lang="en-US" b="1" kern="1200" dirty="0">
                <a:solidFill>
                  <a:schemeClr val="tx1"/>
                </a:solidFill>
                <a:latin typeface="+mj-lt"/>
                <a:ea typeface="+mj-ea"/>
                <a:cs typeface="+mj-cs"/>
              </a:rPr>
              <a:t>of the Resurrection</a:t>
            </a:r>
            <a:br>
              <a:rPr lang="en-US" b="1" kern="1200" dirty="0">
                <a:solidFill>
                  <a:schemeClr val="tx1"/>
                </a:solidFill>
                <a:latin typeface="+mj-lt"/>
                <a:ea typeface="+mj-ea"/>
                <a:cs typeface="+mj-cs"/>
              </a:rPr>
            </a:br>
            <a:br>
              <a:rPr lang="en-US" b="1" kern="1200" dirty="0">
                <a:solidFill>
                  <a:schemeClr val="tx1"/>
                </a:solidFill>
                <a:latin typeface="+mj-lt"/>
                <a:ea typeface="+mj-ea"/>
                <a:cs typeface="+mj-cs"/>
              </a:rPr>
            </a:br>
            <a:r>
              <a:rPr lang="en-US" b="1" kern="1200" dirty="0">
                <a:solidFill>
                  <a:schemeClr val="tx1"/>
                </a:solidFill>
                <a:latin typeface="+mj-lt"/>
                <a:ea typeface="+mj-ea"/>
                <a:cs typeface="+mj-cs"/>
              </a:rPr>
              <a:t>		Practice of the presence of God</a:t>
            </a:r>
          </a:p>
        </p:txBody>
      </p:sp>
      <p:pic>
        <p:nvPicPr>
          <p:cNvPr id="4" name="Picture 2" descr="https://i.pinimg.com/236x/f1/08/26/f108265ce4b5d734d877a78772892a1e.jpg">
            <a:extLst>
              <a:ext uri="{FF2B5EF4-FFF2-40B4-BE49-F238E27FC236}">
                <a16:creationId xmlns:a16="http://schemas.microsoft.com/office/drawing/2014/main" id="{EEB60E08-1564-771E-F511-07F5333938B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229216" y="643468"/>
            <a:ext cx="5673749" cy="558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44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7" y="1188637"/>
            <a:ext cx="2988234" cy="4480726"/>
          </a:xfrm>
        </p:spPr>
        <p:txBody>
          <a:bodyPr>
            <a:normAutofit/>
          </a:bodyPr>
          <a:lstStyle/>
          <a:p>
            <a:pPr algn="r"/>
            <a:r>
              <a:rPr lang="en-US" sz="4100" b="1"/>
              <a:t>Advice from Br. Lawrence on How to Practice the Presence of God</a:t>
            </a:r>
            <a:endParaRPr lang="en-US" sz="4100" b="1" i="1"/>
          </a:p>
        </p:txBody>
      </p:sp>
      <p:sp>
        <p:nvSpPr>
          <p:cNvPr id="4" name="Content Placeholder 3"/>
          <p:cNvSpPr>
            <a:spLocks noGrp="1"/>
          </p:cNvSpPr>
          <p:nvPr>
            <p:ph idx="1"/>
          </p:nvPr>
        </p:nvSpPr>
        <p:spPr>
          <a:xfrm>
            <a:off x="5255260" y="1648870"/>
            <a:ext cx="4702848" cy="3560260"/>
          </a:xfrm>
        </p:spPr>
        <p:txBody>
          <a:bodyPr anchor="ctr">
            <a:normAutofit/>
          </a:bodyPr>
          <a:lstStyle/>
          <a:p>
            <a:endParaRPr lang="en-US" sz="2000"/>
          </a:p>
          <a:p>
            <a:r>
              <a:rPr lang="en-US" sz="2000"/>
              <a:t>So how do we cultivate this habit?</a:t>
            </a:r>
          </a:p>
          <a:p>
            <a:endParaRPr lang="en-US" sz="2000"/>
          </a:p>
          <a:p>
            <a:pPr lvl="1"/>
            <a:r>
              <a:rPr lang="en-US" sz="2000"/>
              <a:t>Lawrence says (M 29): “We must take special care that this inner awareness, no matter how brief it may be, precedes our activities, that it accompanies them from time to time, and that we complete all of them in the same way.”</a:t>
            </a:r>
          </a:p>
          <a:p>
            <a:pPr marL="457063" lvl="1" indent="0">
              <a:buNone/>
            </a:pPr>
            <a:r>
              <a:rPr lang="en-US" sz="2000"/>
              <a:t> </a:t>
            </a:r>
          </a:p>
        </p:txBody>
      </p:sp>
    </p:spTree>
    <p:extLst>
      <p:ext uri="{BB962C8B-B14F-4D97-AF65-F5344CB8AC3E}">
        <p14:creationId xmlns:p14="http://schemas.microsoft.com/office/powerpoint/2010/main" val="278859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5A497B-CAE8-844B-8671-DB4B70465EB9}"/>
              </a:ext>
            </a:extLst>
          </p:cNvPr>
          <p:cNvSpPr>
            <a:spLocks noGrp="1"/>
          </p:cNvSpPr>
          <p:nvPr>
            <p:ph type="subTitle" idx="1"/>
          </p:nvPr>
        </p:nvSpPr>
        <p:spPr>
          <a:xfrm>
            <a:off x="5993027" y="285750"/>
            <a:ext cx="5622324" cy="6472402"/>
          </a:xfrm>
        </p:spPr>
        <p:txBody>
          <a:bodyPr>
            <a:noAutofit/>
          </a:bodyPr>
          <a:lstStyle/>
          <a:p>
            <a:pPr algn="l"/>
            <a:r>
              <a:rPr lang="en-US" sz="2200" dirty="0">
                <a:solidFill>
                  <a:srgbClr val="813B0F"/>
                </a:solidFill>
                <a:latin typeface="+mj-lt"/>
                <a:cs typeface="Times New Roman" panose="02020603050405020304" pitchFamily="18" charset="0"/>
              </a:rPr>
              <a:t>Titus Brandsma, a mystic and martyr, shows us the value of living love, and prayer. He offers us today his spiritual wisdom and hope.</a:t>
            </a:r>
          </a:p>
          <a:p>
            <a:pPr algn="l"/>
            <a:endParaRPr lang="en-US" sz="1600" dirty="0">
              <a:solidFill>
                <a:srgbClr val="813B0F"/>
              </a:solidFill>
              <a:latin typeface="+mj-lt"/>
              <a:cs typeface="Times New Roman" panose="02020603050405020304" pitchFamily="18" charset="0"/>
            </a:endParaRPr>
          </a:p>
          <a:p>
            <a:pPr algn="l"/>
            <a:r>
              <a:rPr lang="en-US" sz="2200" dirty="0">
                <a:solidFill>
                  <a:srgbClr val="813B0F"/>
                </a:solidFill>
                <a:latin typeface="+mj-lt"/>
                <a:cs typeface="Times New Roman" panose="02020603050405020304" pitchFamily="18" charset="0"/>
              </a:rPr>
              <a:t>A man at home with God and in the world, this Dutch Carmelite was born in Friesland in 1881. As professor at the University of Nijmegen he was involved in Catholic life when the Netherlands was invaded in 1941. Actively promoting freedom of speech, the Nazis considered him ‘</a:t>
            </a:r>
            <a:r>
              <a:rPr lang="en-US" sz="2200" u="sng" dirty="0">
                <a:solidFill>
                  <a:srgbClr val="813B0F"/>
                </a:solidFill>
                <a:latin typeface="+mj-lt"/>
                <a:cs typeface="Times New Roman" panose="02020603050405020304" pitchFamily="18" charset="0"/>
              </a:rPr>
              <a:t>a dangerous little friar</a:t>
            </a:r>
            <a:r>
              <a:rPr lang="en-US" sz="2200" dirty="0">
                <a:solidFill>
                  <a:srgbClr val="813B0F"/>
                </a:solidFill>
                <a:latin typeface="+mj-lt"/>
                <a:cs typeface="Times New Roman" panose="02020603050405020304" pitchFamily="18" charset="0"/>
              </a:rPr>
              <a:t>’. Consequently he met his death at Dachau in 1942.</a:t>
            </a:r>
          </a:p>
          <a:p>
            <a:pPr algn="l"/>
            <a:endParaRPr lang="en-US" sz="1600" dirty="0">
              <a:solidFill>
                <a:srgbClr val="813B0F"/>
              </a:solidFill>
              <a:latin typeface="+mj-lt"/>
              <a:cs typeface="Times New Roman" panose="02020603050405020304" pitchFamily="18" charset="0"/>
            </a:endParaRPr>
          </a:p>
          <a:p>
            <a:pPr algn="l"/>
            <a:r>
              <a:rPr lang="en-US" sz="2200" dirty="0">
                <a:solidFill>
                  <a:srgbClr val="813B0F"/>
                </a:solidFill>
                <a:latin typeface="+mj-lt"/>
                <a:cs typeface="Times New Roman" panose="02020603050405020304" pitchFamily="18" charset="0"/>
              </a:rPr>
              <a:t>The spiritual wisdom of Titus Brandsma shows us how to </a:t>
            </a:r>
            <a:r>
              <a:rPr lang="en-US" sz="2200" b="1" dirty="0">
                <a:solidFill>
                  <a:srgbClr val="813B0F"/>
                </a:solidFill>
                <a:latin typeface="+mj-lt"/>
                <a:cs typeface="Times New Roman" panose="02020603050405020304" pitchFamily="18" charset="0"/>
              </a:rPr>
              <a:t>“trust God in circumstances we do not understand” </a:t>
            </a:r>
            <a:r>
              <a:rPr lang="en-US" sz="2200" dirty="0">
                <a:solidFill>
                  <a:srgbClr val="813B0F"/>
                </a:solidFill>
                <a:latin typeface="+mj-lt"/>
                <a:cs typeface="Times New Roman" panose="02020603050405020304" pitchFamily="18" charset="0"/>
              </a:rPr>
              <a:t>and to </a:t>
            </a:r>
            <a:r>
              <a:rPr lang="en-US" sz="2200" b="1" dirty="0">
                <a:solidFill>
                  <a:srgbClr val="813B0F"/>
                </a:solidFill>
                <a:latin typeface="+mj-lt"/>
                <a:cs typeface="Times New Roman" panose="02020603050405020304" pitchFamily="18" charset="0"/>
              </a:rPr>
              <a:t>“ see God in the work of His hands and the marks of His love in every visible thing then we too can be bearers of this love for every human being.”</a:t>
            </a:r>
          </a:p>
        </p:txBody>
      </p:sp>
      <p:pic>
        <p:nvPicPr>
          <p:cNvPr id="4" name="Picture 3">
            <a:extLst>
              <a:ext uri="{FF2B5EF4-FFF2-40B4-BE49-F238E27FC236}">
                <a16:creationId xmlns:a16="http://schemas.microsoft.com/office/drawing/2014/main" id="{7C1F37FB-3213-5546-8F11-DE3AF082F72B}"/>
              </a:ext>
            </a:extLst>
          </p:cNvPr>
          <p:cNvPicPr>
            <a:picLocks noChangeAspect="1"/>
          </p:cNvPicPr>
          <p:nvPr/>
        </p:nvPicPr>
        <p:blipFill>
          <a:blip r:embed="rId2"/>
          <a:stretch>
            <a:fillRect/>
          </a:stretch>
        </p:blipFill>
        <p:spPr>
          <a:xfrm>
            <a:off x="294098" y="285750"/>
            <a:ext cx="5402367" cy="6286500"/>
          </a:xfrm>
          <a:prstGeom prst="rect">
            <a:avLst/>
          </a:prstGeom>
        </p:spPr>
      </p:pic>
      <p:sp>
        <p:nvSpPr>
          <p:cNvPr id="5" name="Down Arrow 4">
            <a:extLst>
              <a:ext uri="{FF2B5EF4-FFF2-40B4-BE49-F238E27FC236}">
                <a16:creationId xmlns:a16="http://schemas.microsoft.com/office/drawing/2014/main" id="{B8D6F80C-432B-7F47-BE16-6329C64716B7}"/>
              </a:ext>
            </a:extLst>
          </p:cNvPr>
          <p:cNvSpPr/>
          <p:nvPr/>
        </p:nvSpPr>
        <p:spPr>
          <a:xfrm>
            <a:off x="3332632" y="1051034"/>
            <a:ext cx="514154" cy="5885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21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962CF6-6B3E-3C41-9881-F049EAD1E31F}"/>
              </a:ext>
            </a:extLst>
          </p:cNvPr>
          <p:cNvSpPr>
            <a:spLocks noGrp="1"/>
          </p:cNvSpPr>
          <p:nvPr>
            <p:ph type="title"/>
          </p:nvPr>
        </p:nvSpPr>
        <p:spPr>
          <a:xfrm>
            <a:off x="1179226" y="826680"/>
            <a:ext cx="9833548" cy="1325563"/>
          </a:xfrm>
        </p:spPr>
        <p:txBody>
          <a:bodyPr>
            <a:normAutofit/>
          </a:bodyPr>
          <a:lstStyle/>
          <a:p>
            <a:pPr algn="ctr"/>
            <a:r>
              <a:rPr lang="en-US" sz="2200" dirty="0">
                <a:solidFill>
                  <a:srgbClr val="FFFFFF"/>
                </a:solidFill>
              </a:rPr>
              <a:t>His parents, who ran a small dairy farm, were devout and committed Catholics, </a:t>
            </a:r>
            <a:r>
              <a:rPr lang="en-US" sz="2200" u="sng" dirty="0">
                <a:solidFill>
                  <a:srgbClr val="FFFFFF"/>
                </a:solidFill>
              </a:rPr>
              <a:t>a minority in a predominantly-Calvinist region, </a:t>
            </a:r>
            <a:r>
              <a:rPr lang="en-US" sz="2200" dirty="0">
                <a:solidFill>
                  <a:srgbClr val="FFFFFF"/>
                </a:solidFill>
              </a:rPr>
              <a:t>in the Province of Friesland</a:t>
            </a:r>
          </a:p>
        </p:txBody>
      </p:sp>
      <p:pic>
        <p:nvPicPr>
          <p:cNvPr id="4" name="Content Placeholder 3">
            <a:extLst>
              <a:ext uri="{FF2B5EF4-FFF2-40B4-BE49-F238E27FC236}">
                <a16:creationId xmlns:a16="http://schemas.microsoft.com/office/drawing/2014/main" id="{1C936F60-4BA0-7645-9967-47C9E223CC71}"/>
              </a:ext>
            </a:extLst>
          </p:cNvPr>
          <p:cNvPicPr>
            <a:picLocks noGrp="1" noChangeAspect="1"/>
          </p:cNvPicPr>
          <p:nvPr>
            <p:ph idx="1"/>
          </p:nvPr>
        </p:nvPicPr>
        <p:blipFill>
          <a:blip r:embed="rId3"/>
          <a:stretch>
            <a:fillRect/>
          </a:stretch>
        </p:blipFill>
        <p:spPr>
          <a:xfrm>
            <a:off x="4985995" y="2806437"/>
            <a:ext cx="2995613" cy="3606720"/>
          </a:xfrm>
        </p:spPr>
      </p:pic>
      <p:pic>
        <p:nvPicPr>
          <p:cNvPr id="5" name="Picture 4">
            <a:extLst>
              <a:ext uri="{FF2B5EF4-FFF2-40B4-BE49-F238E27FC236}">
                <a16:creationId xmlns:a16="http://schemas.microsoft.com/office/drawing/2014/main" id="{F20BBE46-1760-B84A-B5CB-784AADF51D71}"/>
              </a:ext>
            </a:extLst>
          </p:cNvPr>
          <p:cNvPicPr>
            <a:picLocks noChangeAspect="1"/>
          </p:cNvPicPr>
          <p:nvPr/>
        </p:nvPicPr>
        <p:blipFill>
          <a:blip r:embed="rId4"/>
          <a:stretch>
            <a:fillRect/>
          </a:stretch>
        </p:blipFill>
        <p:spPr>
          <a:xfrm>
            <a:off x="8300523" y="2806437"/>
            <a:ext cx="3060700" cy="3606720"/>
          </a:xfrm>
          <a:prstGeom prst="rect">
            <a:avLst/>
          </a:prstGeom>
        </p:spPr>
      </p:pic>
      <p:pic>
        <p:nvPicPr>
          <p:cNvPr id="6" name="Picture 5">
            <a:extLst>
              <a:ext uri="{FF2B5EF4-FFF2-40B4-BE49-F238E27FC236}">
                <a16:creationId xmlns:a16="http://schemas.microsoft.com/office/drawing/2014/main" id="{5064C5DD-28BF-E24F-8933-91E5A79FA380}"/>
              </a:ext>
            </a:extLst>
          </p:cNvPr>
          <p:cNvPicPr>
            <a:picLocks noChangeAspect="1"/>
          </p:cNvPicPr>
          <p:nvPr/>
        </p:nvPicPr>
        <p:blipFill>
          <a:blip r:embed="rId5"/>
          <a:stretch>
            <a:fillRect/>
          </a:stretch>
        </p:blipFill>
        <p:spPr>
          <a:xfrm>
            <a:off x="1013362" y="2908168"/>
            <a:ext cx="3813175" cy="3504989"/>
          </a:xfrm>
          <a:prstGeom prst="rect">
            <a:avLst/>
          </a:prstGeom>
        </p:spPr>
      </p:pic>
      <p:sp>
        <p:nvSpPr>
          <p:cNvPr id="3" name="TextBox 2">
            <a:extLst>
              <a:ext uri="{FF2B5EF4-FFF2-40B4-BE49-F238E27FC236}">
                <a16:creationId xmlns:a16="http://schemas.microsoft.com/office/drawing/2014/main" id="{664101C3-0483-BB46-8037-DE526DAED667}"/>
              </a:ext>
            </a:extLst>
          </p:cNvPr>
          <p:cNvSpPr txBox="1"/>
          <p:nvPr/>
        </p:nvSpPr>
        <p:spPr>
          <a:xfrm>
            <a:off x="5108082" y="6111639"/>
            <a:ext cx="2751437" cy="369332"/>
          </a:xfrm>
          <a:prstGeom prst="rect">
            <a:avLst/>
          </a:prstGeom>
          <a:noFill/>
        </p:spPr>
        <p:txBody>
          <a:bodyPr wrap="square" rtlCol="0">
            <a:spAutoFit/>
          </a:bodyPr>
          <a:lstStyle/>
          <a:p>
            <a:r>
              <a:rPr lang="en-US" dirty="0">
                <a:solidFill>
                  <a:schemeClr val="accent1">
                    <a:lumMod val="75000"/>
                  </a:schemeClr>
                </a:solidFill>
              </a:rPr>
              <a:t>Titus Brandsma (died 1920)</a:t>
            </a:r>
          </a:p>
        </p:txBody>
      </p:sp>
      <p:sp>
        <p:nvSpPr>
          <p:cNvPr id="8" name="TextBox 7">
            <a:extLst>
              <a:ext uri="{FF2B5EF4-FFF2-40B4-BE49-F238E27FC236}">
                <a16:creationId xmlns:a16="http://schemas.microsoft.com/office/drawing/2014/main" id="{0866FE89-452F-5E46-9BB2-3FE6E82ED908}"/>
              </a:ext>
            </a:extLst>
          </p:cNvPr>
          <p:cNvSpPr txBox="1"/>
          <p:nvPr/>
        </p:nvSpPr>
        <p:spPr>
          <a:xfrm>
            <a:off x="8488793" y="6031320"/>
            <a:ext cx="2684160" cy="369332"/>
          </a:xfrm>
          <a:prstGeom prst="rect">
            <a:avLst/>
          </a:prstGeom>
          <a:noFill/>
        </p:spPr>
        <p:txBody>
          <a:bodyPr wrap="square" rtlCol="0">
            <a:spAutoFit/>
          </a:bodyPr>
          <a:lstStyle/>
          <a:p>
            <a:r>
              <a:rPr lang="en-US" dirty="0" err="1">
                <a:solidFill>
                  <a:schemeClr val="bg1"/>
                </a:solidFill>
              </a:rPr>
              <a:t>Tjitsje</a:t>
            </a:r>
            <a:r>
              <a:rPr lang="en-US" dirty="0">
                <a:solidFill>
                  <a:schemeClr val="bg1"/>
                </a:solidFill>
              </a:rPr>
              <a:t> Postma (died 1933)</a:t>
            </a:r>
          </a:p>
        </p:txBody>
      </p:sp>
      <p:sp>
        <p:nvSpPr>
          <p:cNvPr id="9" name="TextBox 8">
            <a:extLst>
              <a:ext uri="{FF2B5EF4-FFF2-40B4-BE49-F238E27FC236}">
                <a16:creationId xmlns:a16="http://schemas.microsoft.com/office/drawing/2014/main" id="{898A5A08-5B43-7F40-8397-654178449780}"/>
              </a:ext>
            </a:extLst>
          </p:cNvPr>
          <p:cNvSpPr txBox="1"/>
          <p:nvPr/>
        </p:nvSpPr>
        <p:spPr>
          <a:xfrm>
            <a:off x="1013362" y="5708154"/>
            <a:ext cx="3784363" cy="646331"/>
          </a:xfrm>
          <a:prstGeom prst="rect">
            <a:avLst/>
          </a:prstGeom>
          <a:noFill/>
        </p:spPr>
        <p:txBody>
          <a:bodyPr wrap="square" rtlCol="0">
            <a:spAutoFit/>
          </a:bodyPr>
          <a:lstStyle/>
          <a:p>
            <a:pPr algn="ctr"/>
            <a:r>
              <a:rPr lang="en-US" dirty="0">
                <a:solidFill>
                  <a:schemeClr val="bg1"/>
                </a:solidFill>
              </a:rPr>
              <a:t>Family home in </a:t>
            </a:r>
            <a:r>
              <a:rPr lang="en-US" dirty="0" err="1">
                <a:solidFill>
                  <a:srgbClr val="FFFFFF"/>
                </a:solidFill>
              </a:rPr>
              <a:t>Oegeklooster</a:t>
            </a:r>
            <a:r>
              <a:rPr lang="en-US" dirty="0">
                <a:solidFill>
                  <a:srgbClr val="FFFFFF"/>
                </a:solidFill>
              </a:rPr>
              <a:t>, </a:t>
            </a:r>
          </a:p>
          <a:p>
            <a:pPr algn="ctr"/>
            <a:r>
              <a:rPr lang="en-US" dirty="0">
                <a:solidFill>
                  <a:srgbClr val="FFFFFF"/>
                </a:solidFill>
              </a:rPr>
              <a:t>near </a:t>
            </a:r>
            <a:r>
              <a:rPr lang="en-US" dirty="0" err="1">
                <a:solidFill>
                  <a:srgbClr val="FFFFFF"/>
                </a:solidFill>
              </a:rPr>
              <a:t>Hartwerd</a:t>
            </a:r>
            <a:endParaRPr lang="en-US" dirty="0"/>
          </a:p>
        </p:txBody>
      </p:sp>
    </p:spTree>
    <p:extLst>
      <p:ext uri="{BB962C8B-B14F-4D97-AF65-F5344CB8AC3E}">
        <p14:creationId xmlns:p14="http://schemas.microsoft.com/office/powerpoint/2010/main" val="8006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42B0D9E-7236-8849-BEE4-9D25849C0FF6}"/>
              </a:ext>
            </a:extLst>
          </p:cNvPr>
          <p:cNvPicPr>
            <a:picLocks noGrp="1" noChangeAspect="1"/>
          </p:cNvPicPr>
          <p:nvPr>
            <p:ph idx="1"/>
          </p:nvPr>
        </p:nvPicPr>
        <p:blipFill>
          <a:blip r:embed="rId2"/>
          <a:stretch>
            <a:fillRect/>
          </a:stretch>
        </p:blipFill>
        <p:spPr>
          <a:xfrm>
            <a:off x="643467" y="1509664"/>
            <a:ext cx="5294716" cy="3838669"/>
          </a:xfrm>
          <a:prstGeom prst="rect">
            <a:avLst/>
          </a:prstGeom>
        </p:spPr>
      </p:pic>
      <p:cxnSp>
        <p:nvCxnSpPr>
          <p:cNvPr id="28"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C8B222A-2CFE-7C45-BD28-D0699D7E5D21}"/>
              </a:ext>
            </a:extLst>
          </p:cNvPr>
          <p:cNvPicPr>
            <a:picLocks noChangeAspect="1"/>
          </p:cNvPicPr>
          <p:nvPr/>
        </p:nvPicPr>
        <p:blipFill>
          <a:blip r:embed="rId3"/>
          <a:stretch>
            <a:fillRect/>
          </a:stretch>
        </p:blipFill>
        <p:spPr>
          <a:xfrm>
            <a:off x="6253817" y="1450100"/>
            <a:ext cx="5294715" cy="3957799"/>
          </a:xfrm>
          <a:prstGeom prst="rect">
            <a:avLst/>
          </a:prstGeom>
        </p:spPr>
      </p:pic>
      <p:sp>
        <p:nvSpPr>
          <p:cNvPr id="3" name="TextBox 2">
            <a:extLst>
              <a:ext uri="{FF2B5EF4-FFF2-40B4-BE49-F238E27FC236}">
                <a16:creationId xmlns:a16="http://schemas.microsoft.com/office/drawing/2014/main" id="{4FCE26BC-BF2C-9D3F-31A3-BA9958F6388B}"/>
              </a:ext>
            </a:extLst>
          </p:cNvPr>
          <p:cNvSpPr txBox="1"/>
          <p:nvPr/>
        </p:nvSpPr>
        <p:spPr>
          <a:xfrm>
            <a:off x="2573345" y="787160"/>
            <a:ext cx="6571441" cy="646331"/>
          </a:xfrm>
          <a:prstGeom prst="rect">
            <a:avLst/>
          </a:prstGeom>
          <a:noFill/>
        </p:spPr>
        <p:txBody>
          <a:bodyPr wrap="square" rtlCol="0">
            <a:spAutoFit/>
          </a:bodyPr>
          <a:lstStyle/>
          <a:p>
            <a:r>
              <a:rPr lang="en-US" b="0" i="0" u="none" strike="noStrike" dirty="0">
                <a:solidFill>
                  <a:srgbClr val="813B0F"/>
                </a:solidFill>
                <a:effectLst/>
                <a:latin typeface="Arial" panose="020B0604020202020204" pitchFamily="34" charset="0"/>
              </a:rPr>
              <a:t>With the exception of one daughter, all of their children (three daughters and two sons) entered </a:t>
            </a:r>
            <a:r>
              <a:rPr lang="en-US" b="0" i="0" u="none" strike="noStrike" dirty="0">
                <a:solidFill>
                  <a:srgbClr val="813B0F"/>
                </a:solidFill>
                <a:effectLst/>
                <a:latin typeface="Arial" panose="020B0604020202020204" pitchFamily="34" charset="0"/>
                <a:hlinkClick r:id="rId4" tooltip="Religious order">
                  <a:extLst>
                    <a:ext uri="{A12FA001-AC4F-418D-AE19-62706E023703}">
                      <ahyp:hlinkClr xmlns:ahyp="http://schemas.microsoft.com/office/drawing/2018/hyperlinkcolor" val="tx"/>
                    </a:ext>
                  </a:extLst>
                </a:hlinkClick>
              </a:rPr>
              <a:t>religious orders</a:t>
            </a:r>
            <a:r>
              <a:rPr lang="en-US" b="0" i="0" u="none" strike="noStrike" dirty="0">
                <a:solidFill>
                  <a:srgbClr val="813B0F"/>
                </a:solidFill>
                <a:effectLst/>
                <a:latin typeface="Arial" panose="020B0604020202020204" pitchFamily="34" charset="0"/>
              </a:rPr>
              <a:t>.</a:t>
            </a:r>
            <a:endParaRPr lang="en-US" dirty="0">
              <a:solidFill>
                <a:srgbClr val="813B0F"/>
              </a:solidFill>
            </a:endParaRPr>
          </a:p>
        </p:txBody>
      </p:sp>
    </p:spTree>
    <p:extLst>
      <p:ext uri="{BB962C8B-B14F-4D97-AF65-F5344CB8AC3E}">
        <p14:creationId xmlns:p14="http://schemas.microsoft.com/office/powerpoint/2010/main" val="182997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6919-E77B-2040-8D49-6738C8411602}"/>
              </a:ext>
            </a:extLst>
          </p:cNvPr>
          <p:cNvSpPr>
            <a:spLocks noGrp="1"/>
          </p:cNvSpPr>
          <p:nvPr>
            <p:ph type="title"/>
          </p:nvPr>
        </p:nvSpPr>
        <p:spPr>
          <a:xfrm>
            <a:off x="980676" y="729448"/>
            <a:ext cx="10506456" cy="1819553"/>
          </a:xfrm>
        </p:spPr>
        <p:txBody>
          <a:bodyPr vert="horz" lIns="91440" tIns="45720" rIns="91440" bIns="45720" rtlCol="0" anchor="b">
            <a:normAutofit fontScale="90000"/>
          </a:bodyPr>
          <a:lstStyle/>
          <a:p>
            <a:pPr algn="ctr"/>
            <a:r>
              <a:rPr lang="en-US" sz="3100" dirty="0">
                <a:solidFill>
                  <a:srgbClr val="813B0F"/>
                </a:solidFill>
              </a:rPr>
              <a:t>Titus Brandsma entered the novitiate of the Carmelite friars in </a:t>
            </a:r>
            <a:r>
              <a:rPr lang="en-US" sz="3100" dirty="0" err="1">
                <a:solidFill>
                  <a:srgbClr val="813B0F"/>
                </a:solidFill>
              </a:rPr>
              <a:t>Boxmeer</a:t>
            </a:r>
            <a:r>
              <a:rPr lang="en-US" sz="3100" dirty="0">
                <a:solidFill>
                  <a:srgbClr val="813B0F"/>
                </a:solidFill>
              </a:rPr>
              <a:t> </a:t>
            </a:r>
            <a:br>
              <a:rPr lang="en-US" sz="3100" dirty="0">
                <a:solidFill>
                  <a:srgbClr val="813B0F"/>
                </a:solidFill>
              </a:rPr>
            </a:br>
            <a:r>
              <a:rPr lang="en-US" sz="3100" dirty="0">
                <a:solidFill>
                  <a:srgbClr val="813B0F"/>
                </a:solidFill>
              </a:rPr>
              <a:t>on 17 September 1898, at 17yo, </a:t>
            </a:r>
            <a:br>
              <a:rPr lang="en-US" sz="3100" dirty="0">
                <a:solidFill>
                  <a:srgbClr val="813B0F"/>
                </a:solidFill>
              </a:rPr>
            </a:br>
            <a:r>
              <a:rPr lang="en-US" sz="3100" dirty="0">
                <a:solidFill>
                  <a:srgbClr val="813B0F"/>
                </a:solidFill>
              </a:rPr>
              <a:t>(</a:t>
            </a:r>
            <a:r>
              <a:rPr lang="en-US" sz="3100" dirty="0" err="1">
                <a:solidFill>
                  <a:srgbClr val="813B0F"/>
                </a:solidFill>
              </a:rPr>
              <a:t>Feastday</a:t>
            </a:r>
            <a:r>
              <a:rPr lang="en-US" sz="3100" dirty="0">
                <a:solidFill>
                  <a:srgbClr val="813B0F"/>
                </a:solidFill>
              </a:rPr>
              <a:t> of St Albert of Jerusalem, Rule-giver)</a:t>
            </a:r>
            <a:br>
              <a:rPr lang="en-US" sz="3100" dirty="0">
                <a:solidFill>
                  <a:srgbClr val="813B0F"/>
                </a:solidFill>
              </a:rPr>
            </a:br>
            <a:r>
              <a:rPr lang="en-US" sz="3100" dirty="0">
                <a:solidFill>
                  <a:srgbClr val="813B0F"/>
                </a:solidFill>
              </a:rPr>
              <a:t>where he took the religious name </a:t>
            </a:r>
            <a:r>
              <a:rPr lang="en-US" sz="3100" b="1" dirty="0">
                <a:solidFill>
                  <a:srgbClr val="813B0F"/>
                </a:solidFill>
              </a:rPr>
              <a:t>Titus</a:t>
            </a:r>
            <a:r>
              <a:rPr lang="en-US" sz="3100" dirty="0">
                <a:solidFill>
                  <a:srgbClr val="813B0F"/>
                </a:solidFill>
              </a:rPr>
              <a:t> (in honor of his father). </a:t>
            </a:r>
            <a:br>
              <a:rPr lang="en-US" sz="3100" dirty="0">
                <a:solidFill>
                  <a:srgbClr val="813B0F"/>
                </a:solidFill>
              </a:rPr>
            </a:br>
            <a:r>
              <a:rPr lang="en-US" sz="3100" dirty="0">
                <a:solidFill>
                  <a:srgbClr val="813B0F"/>
                </a:solidFill>
              </a:rPr>
              <a:t>He professed his first vows in October 1899.</a:t>
            </a:r>
            <a:br>
              <a:rPr lang="en-US" sz="1800" dirty="0"/>
            </a:br>
            <a:endParaRPr lang="en-US" sz="1800" dirty="0"/>
          </a:p>
        </p:txBody>
      </p:sp>
      <p:pic>
        <p:nvPicPr>
          <p:cNvPr id="4" name="Content Placeholder 3" descr="A vintage photo of a group of people posing for the camera&#10;&#10;Description automatically generated">
            <a:extLst>
              <a:ext uri="{FF2B5EF4-FFF2-40B4-BE49-F238E27FC236}">
                <a16:creationId xmlns:a16="http://schemas.microsoft.com/office/drawing/2014/main" id="{11C27716-2E94-E24C-BAFD-F763B434B97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108197" y="2549002"/>
            <a:ext cx="4078657" cy="4008552"/>
          </a:xfrm>
          <a:prstGeom prst="rect">
            <a:avLst/>
          </a:prstGeom>
        </p:spPr>
      </p:pic>
      <p:pic>
        <p:nvPicPr>
          <p:cNvPr id="5" name="Picture 4">
            <a:extLst>
              <a:ext uri="{FF2B5EF4-FFF2-40B4-BE49-F238E27FC236}">
                <a16:creationId xmlns:a16="http://schemas.microsoft.com/office/drawing/2014/main" id="{FF4FFBDB-9C5A-4B40-AC7C-514F69703527}"/>
              </a:ext>
            </a:extLst>
          </p:cNvPr>
          <p:cNvPicPr>
            <a:picLocks noChangeAspect="1"/>
          </p:cNvPicPr>
          <p:nvPr/>
        </p:nvPicPr>
        <p:blipFill>
          <a:blip r:embed="rId3"/>
          <a:stretch>
            <a:fillRect/>
          </a:stretch>
        </p:blipFill>
        <p:spPr>
          <a:xfrm>
            <a:off x="7155584" y="2549001"/>
            <a:ext cx="3928218" cy="4008553"/>
          </a:xfrm>
          <a:prstGeom prst="rect">
            <a:avLst/>
          </a:prstGeom>
        </p:spPr>
      </p:pic>
      <p:sp>
        <p:nvSpPr>
          <p:cNvPr id="7" name="TextBox 6">
            <a:extLst>
              <a:ext uri="{FF2B5EF4-FFF2-40B4-BE49-F238E27FC236}">
                <a16:creationId xmlns:a16="http://schemas.microsoft.com/office/drawing/2014/main" id="{E4E6FEBA-9CDB-3242-9889-F762C7EB3DCC}"/>
              </a:ext>
            </a:extLst>
          </p:cNvPr>
          <p:cNvSpPr txBox="1"/>
          <p:nvPr/>
        </p:nvSpPr>
        <p:spPr>
          <a:xfrm>
            <a:off x="1313150" y="5708469"/>
            <a:ext cx="3723266" cy="400110"/>
          </a:xfrm>
          <a:prstGeom prst="rect">
            <a:avLst/>
          </a:prstGeom>
          <a:noFill/>
        </p:spPr>
        <p:txBody>
          <a:bodyPr wrap="square" rtlCol="0">
            <a:spAutoFit/>
          </a:bodyPr>
          <a:lstStyle/>
          <a:p>
            <a:r>
              <a:rPr lang="en-US" sz="2000" dirty="0">
                <a:solidFill>
                  <a:schemeClr val="bg1"/>
                </a:solidFill>
              </a:rPr>
              <a:t>  A very young Titus in formation</a:t>
            </a:r>
          </a:p>
        </p:txBody>
      </p:sp>
      <p:sp>
        <p:nvSpPr>
          <p:cNvPr id="8" name="TextBox 7">
            <a:extLst>
              <a:ext uri="{FF2B5EF4-FFF2-40B4-BE49-F238E27FC236}">
                <a16:creationId xmlns:a16="http://schemas.microsoft.com/office/drawing/2014/main" id="{90A48480-8386-634F-999F-11EC6CF56977}"/>
              </a:ext>
            </a:extLst>
          </p:cNvPr>
          <p:cNvSpPr txBox="1"/>
          <p:nvPr/>
        </p:nvSpPr>
        <p:spPr>
          <a:xfrm>
            <a:off x="7354405" y="5708469"/>
            <a:ext cx="3268577" cy="400110"/>
          </a:xfrm>
          <a:prstGeom prst="rect">
            <a:avLst/>
          </a:prstGeom>
          <a:noFill/>
        </p:spPr>
        <p:txBody>
          <a:bodyPr wrap="square" rtlCol="0">
            <a:spAutoFit/>
          </a:bodyPr>
          <a:lstStyle/>
          <a:p>
            <a:r>
              <a:rPr lang="en-US" sz="2000" dirty="0">
                <a:solidFill>
                  <a:schemeClr val="bg1"/>
                </a:solidFill>
              </a:rPr>
              <a:t>Titus with his second  cousin</a:t>
            </a:r>
          </a:p>
        </p:txBody>
      </p:sp>
    </p:spTree>
    <p:extLst>
      <p:ext uri="{BB962C8B-B14F-4D97-AF65-F5344CB8AC3E}">
        <p14:creationId xmlns:p14="http://schemas.microsoft.com/office/powerpoint/2010/main" val="85588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6072-CFC3-1E4F-96ED-E4384EA4F1FC}"/>
              </a:ext>
            </a:extLst>
          </p:cNvPr>
          <p:cNvSpPr>
            <a:spLocks noGrp="1"/>
          </p:cNvSpPr>
          <p:nvPr>
            <p:ph type="title"/>
          </p:nvPr>
        </p:nvSpPr>
        <p:spPr>
          <a:xfrm>
            <a:off x="838200" y="365125"/>
            <a:ext cx="10515600" cy="675399"/>
          </a:xfrm>
        </p:spPr>
        <p:txBody>
          <a:bodyPr>
            <a:normAutofit fontScale="90000"/>
          </a:bodyPr>
          <a:lstStyle/>
          <a:p>
            <a:r>
              <a:rPr lang="en-US" dirty="0">
                <a:solidFill>
                  <a:srgbClr val="813B0F"/>
                </a:solidFill>
              </a:rPr>
              <a:t>His Carmelite vocation</a:t>
            </a:r>
          </a:p>
        </p:txBody>
      </p:sp>
      <p:sp>
        <p:nvSpPr>
          <p:cNvPr id="3" name="Content Placeholder 2">
            <a:extLst>
              <a:ext uri="{FF2B5EF4-FFF2-40B4-BE49-F238E27FC236}">
                <a16:creationId xmlns:a16="http://schemas.microsoft.com/office/drawing/2014/main" id="{680EAC35-68D4-CA42-B8BE-AE142617649C}"/>
              </a:ext>
            </a:extLst>
          </p:cNvPr>
          <p:cNvSpPr>
            <a:spLocks noGrp="1"/>
          </p:cNvSpPr>
          <p:nvPr>
            <p:ph idx="1"/>
          </p:nvPr>
        </p:nvSpPr>
        <p:spPr>
          <a:xfrm>
            <a:off x="838200" y="1040524"/>
            <a:ext cx="10515600" cy="5136439"/>
          </a:xfrm>
        </p:spPr>
        <p:txBody>
          <a:bodyPr>
            <a:normAutofit fontScale="92500"/>
          </a:bodyPr>
          <a:lstStyle/>
          <a:p>
            <a:r>
              <a:rPr lang="en-US" dirty="0">
                <a:solidFill>
                  <a:srgbClr val="813B0F"/>
                </a:solidFill>
              </a:rPr>
              <a:t>He entered the Carmelites in 1898 in </a:t>
            </a:r>
            <a:r>
              <a:rPr lang="en-US" dirty="0" err="1">
                <a:solidFill>
                  <a:srgbClr val="813B0F"/>
                </a:solidFill>
              </a:rPr>
              <a:t>Boxmeer</a:t>
            </a:r>
            <a:r>
              <a:rPr lang="en-US" dirty="0">
                <a:solidFill>
                  <a:srgbClr val="813B0F"/>
                </a:solidFill>
              </a:rPr>
              <a:t> at 17 </a:t>
            </a:r>
            <a:r>
              <a:rPr lang="en-US" dirty="0" err="1">
                <a:solidFill>
                  <a:srgbClr val="813B0F"/>
                </a:solidFill>
              </a:rPr>
              <a:t>yo</a:t>
            </a:r>
            <a:r>
              <a:rPr lang="en-US" dirty="0">
                <a:solidFill>
                  <a:srgbClr val="813B0F"/>
                </a:solidFill>
              </a:rPr>
              <a:t>.</a:t>
            </a:r>
          </a:p>
          <a:p>
            <a:pPr marL="0" indent="0">
              <a:buNone/>
            </a:pPr>
            <a:endParaRPr lang="en-US" dirty="0">
              <a:solidFill>
                <a:srgbClr val="813B0F"/>
              </a:solidFill>
            </a:endParaRPr>
          </a:p>
          <a:p>
            <a:r>
              <a:rPr lang="en-US" dirty="0">
                <a:solidFill>
                  <a:srgbClr val="813B0F"/>
                </a:solidFill>
              </a:rPr>
              <a:t>Rather than pursue his studies with the Franciscans, Brandsma entered the Carmelites because </a:t>
            </a:r>
            <a:r>
              <a:rPr lang="en-US" b="1" dirty="0">
                <a:solidFill>
                  <a:srgbClr val="813B0F"/>
                </a:solidFill>
              </a:rPr>
              <a:t>he had a strong interest in Carmelite spirituality </a:t>
            </a:r>
          </a:p>
          <a:p>
            <a:endParaRPr lang="en-US" b="1" dirty="0">
              <a:solidFill>
                <a:srgbClr val="813B0F"/>
              </a:solidFill>
            </a:endParaRPr>
          </a:p>
          <a:p>
            <a:r>
              <a:rPr lang="en-US" b="1" dirty="0">
                <a:solidFill>
                  <a:srgbClr val="813B0F"/>
                </a:solidFill>
              </a:rPr>
              <a:t>He felt powerfully drawn to the mystical side of the life of faith </a:t>
            </a:r>
            <a:r>
              <a:rPr lang="en-US" dirty="0">
                <a:solidFill>
                  <a:srgbClr val="813B0F"/>
                </a:solidFill>
              </a:rPr>
              <a:t>through the influence of his second cousin a young Carmelite Casimir de Boer</a:t>
            </a:r>
          </a:p>
          <a:p>
            <a:pPr marL="0" indent="0">
              <a:buNone/>
            </a:pPr>
            <a:endParaRPr lang="en-US" dirty="0">
              <a:solidFill>
                <a:srgbClr val="813B0F"/>
              </a:solidFill>
            </a:endParaRPr>
          </a:p>
          <a:p>
            <a:r>
              <a:rPr lang="en-US" dirty="0">
                <a:solidFill>
                  <a:srgbClr val="813B0F"/>
                </a:solidFill>
              </a:rPr>
              <a:t>Right from the beginning of his Carmelite life </a:t>
            </a:r>
            <a:r>
              <a:rPr lang="en-US" b="1" dirty="0">
                <a:solidFill>
                  <a:srgbClr val="813B0F"/>
                </a:solidFill>
              </a:rPr>
              <a:t>he felt a strong interest in the communal life believing that the liberating and creative word of God </a:t>
            </a:r>
            <a:r>
              <a:rPr lang="en-US" dirty="0">
                <a:solidFill>
                  <a:srgbClr val="813B0F"/>
                </a:solidFill>
              </a:rPr>
              <a:t>comes to him via a community just as it did in the years of his childhood when he received the words from his parents.</a:t>
            </a:r>
          </a:p>
        </p:txBody>
      </p:sp>
      <p:pic>
        <p:nvPicPr>
          <p:cNvPr id="5" name="Picture 4" descr="A person wearing glasses and standing in front of a building&#10;&#10;Description automatically generated">
            <a:extLst>
              <a:ext uri="{FF2B5EF4-FFF2-40B4-BE49-F238E27FC236}">
                <a16:creationId xmlns:a16="http://schemas.microsoft.com/office/drawing/2014/main" id="{5C771E0B-E249-A644-A45E-12ADF07C035A}"/>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642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5F5835-DE5E-074A-A7C7-A661CD2AB1D0}"/>
              </a:ext>
            </a:extLst>
          </p:cNvPr>
          <p:cNvPicPr>
            <a:picLocks noChangeAspect="1"/>
          </p:cNvPicPr>
          <p:nvPr/>
        </p:nvPicPr>
        <p:blipFill>
          <a:blip r:embed="rId2"/>
          <a:stretch>
            <a:fillRect/>
          </a:stretch>
        </p:blipFill>
        <p:spPr>
          <a:xfrm>
            <a:off x="3779967" y="945224"/>
            <a:ext cx="2413000" cy="3810000"/>
          </a:xfrm>
          <a:prstGeom prst="rect">
            <a:avLst/>
          </a:prstGeom>
        </p:spPr>
      </p:pic>
      <p:pic>
        <p:nvPicPr>
          <p:cNvPr id="5" name="Picture 4">
            <a:extLst>
              <a:ext uri="{FF2B5EF4-FFF2-40B4-BE49-F238E27FC236}">
                <a16:creationId xmlns:a16="http://schemas.microsoft.com/office/drawing/2014/main" id="{1DA505A5-ACAB-BC40-9368-E8BC199C547E}"/>
              </a:ext>
            </a:extLst>
          </p:cNvPr>
          <p:cNvPicPr>
            <a:picLocks noChangeAspect="1"/>
          </p:cNvPicPr>
          <p:nvPr/>
        </p:nvPicPr>
        <p:blipFill>
          <a:blip r:embed="rId3"/>
          <a:stretch>
            <a:fillRect/>
          </a:stretch>
        </p:blipFill>
        <p:spPr>
          <a:xfrm>
            <a:off x="7684662" y="620459"/>
            <a:ext cx="2501900" cy="2527300"/>
          </a:xfrm>
          <a:prstGeom prst="rect">
            <a:avLst/>
          </a:prstGeom>
        </p:spPr>
      </p:pic>
      <p:pic>
        <p:nvPicPr>
          <p:cNvPr id="6" name="Picture 5">
            <a:extLst>
              <a:ext uri="{FF2B5EF4-FFF2-40B4-BE49-F238E27FC236}">
                <a16:creationId xmlns:a16="http://schemas.microsoft.com/office/drawing/2014/main" id="{05585A97-6292-CB4C-97BE-AE91ED4FC683}"/>
              </a:ext>
            </a:extLst>
          </p:cNvPr>
          <p:cNvPicPr>
            <a:picLocks noChangeAspect="1"/>
          </p:cNvPicPr>
          <p:nvPr/>
        </p:nvPicPr>
        <p:blipFill>
          <a:blip r:embed="rId4"/>
          <a:stretch>
            <a:fillRect/>
          </a:stretch>
        </p:blipFill>
        <p:spPr>
          <a:xfrm>
            <a:off x="9913730" y="3714790"/>
            <a:ext cx="1638300" cy="2209800"/>
          </a:xfrm>
          <a:prstGeom prst="rect">
            <a:avLst/>
          </a:prstGeom>
        </p:spPr>
      </p:pic>
      <p:pic>
        <p:nvPicPr>
          <p:cNvPr id="8" name="Picture 7">
            <a:extLst>
              <a:ext uri="{FF2B5EF4-FFF2-40B4-BE49-F238E27FC236}">
                <a16:creationId xmlns:a16="http://schemas.microsoft.com/office/drawing/2014/main" id="{FBD009D9-6AB7-6743-AF1C-6D2F76DEED5C}"/>
              </a:ext>
            </a:extLst>
          </p:cNvPr>
          <p:cNvPicPr>
            <a:picLocks noChangeAspect="1"/>
          </p:cNvPicPr>
          <p:nvPr/>
        </p:nvPicPr>
        <p:blipFill>
          <a:blip r:embed="rId5"/>
          <a:stretch>
            <a:fillRect/>
          </a:stretch>
        </p:blipFill>
        <p:spPr>
          <a:xfrm>
            <a:off x="6378397" y="4111501"/>
            <a:ext cx="1951561" cy="2420523"/>
          </a:xfrm>
          <a:prstGeom prst="rect">
            <a:avLst/>
          </a:prstGeom>
        </p:spPr>
      </p:pic>
      <p:pic>
        <p:nvPicPr>
          <p:cNvPr id="11" name="Picture 10">
            <a:extLst>
              <a:ext uri="{FF2B5EF4-FFF2-40B4-BE49-F238E27FC236}">
                <a16:creationId xmlns:a16="http://schemas.microsoft.com/office/drawing/2014/main" id="{4D00749C-4D97-FC40-82E3-DC88245CA55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22" t="-371"/>
          <a:stretch/>
        </p:blipFill>
        <p:spPr>
          <a:xfrm>
            <a:off x="299136" y="310224"/>
            <a:ext cx="2533909" cy="2540000"/>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46E7CD99-6234-F647-9208-2B3887597019}"/>
              </a:ext>
            </a:extLst>
          </p:cNvPr>
          <p:cNvPicPr>
            <a:picLocks noChangeAspect="1"/>
          </p:cNvPicPr>
          <p:nvPr/>
        </p:nvPicPr>
        <p:blipFill>
          <a:blip r:embed="rId7"/>
          <a:stretch>
            <a:fillRect/>
          </a:stretch>
        </p:blipFill>
        <p:spPr>
          <a:xfrm>
            <a:off x="843948" y="3323968"/>
            <a:ext cx="2413000" cy="3335618"/>
          </a:xfrm>
          <a:prstGeom prst="rect">
            <a:avLst/>
          </a:prstGeom>
        </p:spPr>
      </p:pic>
    </p:spTree>
    <p:extLst>
      <p:ext uri="{BB962C8B-B14F-4D97-AF65-F5344CB8AC3E}">
        <p14:creationId xmlns:p14="http://schemas.microsoft.com/office/powerpoint/2010/main" val="3725754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TotalTime>
  <Words>2217</Words>
  <Application>Microsoft Macintosh PowerPoint</Application>
  <PresentationFormat>Widescreen</PresentationFormat>
  <Paragraphs>150</Paragraphs>
  <Slides>37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Raleway</vt:lpstr>
      <vt:lpstr>Office Theme</vt:lpstr>
      <vt:lpstr>PowerPoint Presentation</vt:lpstr>
      <vt:lpstr>PowerPoint Presentation</vt:lpstr>
      <vt:lpstr>PowerPoint Presentation</vt:lpstr>
      <vt:lpstr>PowerPoint Presentation</vt:lpstr>
      <vt:lpstr>His parents, who ran a small dairy farm, were devout and committed Catholics, a minority in a predominantly-Calvinist region, in the Province of Friesland</vt:lpstr>
      <vt:lpstr>PowerPoint Presentation</vt:lpstr>
      <vt:lpstr>Titus Brandsma entered the novitiate of the Carmelite friars in Boxmeer  on 17 September 1898, at 17yo,  (Feastday of St Albert of Jerusalem, Rule-giver) where he took the religious name Titus (in honor of his father).  He professed his first vows in October 1899. </vt:lpstr>
      <vt:lpstr>His Carmelite vocation</vt:lpstr>
      <vt:lpstr>PowerPoint Presentation</vt:lpstr>
      <vt:lpstr>PowerPoint Presentation</vt:lpstr>
      <vt:lpstr>PowerPoint Presentation</vt:lpstr>
      <vt:lpstr>  PROFESSOR - RECTOR MAGNIFICUS  </vt:lpstr>
      <vt:lpstr>PowerPoint Presentation</vt:lpstr>
      <vt:lpstr>PowerPoint Presentation</vt:lpstr>
      <vt:lpstr>Mysticism  Introduction</vt:lpstr>
      <vt:lpstr>Cell in Silentiuum perpetuum</vt:lpstr>
      <vt:lpstr>Silence…</vt:lpstr>
      <vt:lpstr>The “NOW”</vt:lpstr>
      <vt:lpstr>PowerPoint Presentation</vt:lpstr>
      <vt:lpstr>Cell – God’s nearness</vt:lpstr>
      <vt:lpstr>PowerPoint Presentation</vt:lpstr>
      <vt:lpstr>In his cell - interiorization</vt:lpstr>
      <vt:lpstr>Importance  of mysticism  for Titus</vt:lpstr>
      <vt:lpstr>Mysticism… the Mystery of God’s nearness”</vt:lpstr>
      <vt:lpstr>PowerPoint Presentation</vt:lpstr>
      <vt:lpstr>Mysticism…God lives and works in us</vt:lpstr>
      <vt:lpstr>Mysticism… the grace of our lives </vt:lpstr>
      <vt:lpstr>Mystery of God’s Nearness</vt:lpstr>
      <vt:lpstr>Mystery of God’s Nearness… the deepest ground of our being</vt:lpstr>
      <vt:lpstr>Mysticism… God’s abundant love</vt:lpstr>
      <vt:lpstr>Mysticism 8 (Our Lady of Mt Carmel)</vt:lpstr>
      <vt:lpstr>“Other Mary’s</vt:lpstr>
      <vt:lpstr>PowerPoint Presentation</vt:lpstr>
      <vt:lpstr>PowerPoint Presentation</vt:lpstr>
      <vt:lpstr>PowerPoint Presentation</vt:lpstr>
      <vt:lpstr>Brother Lawrence of the Resurrection    Practice of the presence of God</vt:lpstr>
      <vt:lpstr>Advice from Br. Lawrence on How to Practice the Presence of God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Daryl Moresco</dc:creator>
  <cp:lastModifiedBy>Daryl Moresco</cp:lastModifiedBy>
  <cp:revision>26</cp:revision>
  <dcterms:created xsi:type="dcterms:W3CDTF">2020-01-15T21:03:19Z</dcterms:created>
  <dcterms:modified xsi:type="dcterms:W3CDTF">2024-10-02T03:53:14Z</dcterms:modified>
</cp:coreProperties>
</file>