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305" r:id="rId5"/>
    <p:sldId id="331" r:id="rId6"/>
    <p:sldId id="296" r:id="rId7"/>
    <p:sldId id="306" r:id="rId8"/>
    <p:sldId id="319" r:id="rId9"/>
    <p:sldId id="320" r:id="rId10"/>
    <p:sldId id="326" r:id="rId11"/>
    <p:sldId id="325" r:id="rId12"/>
    <p:sldId id="259" r:id="rId13"/>
    <p:sldId id="313" r:id="rId14"/>
    <p:sldId id="327" r:id="rId15"/>
    <p:sldId id="322" r:id="rId16"/>
    <p:sldId id="324" r:id="rId17"/>
    <p:sldId id="328" r:id="rId18"/>
    <p:sldId id="329" r:id="rId19"/>
    <p:sldId id="317" r:id="rId20"/>
    <p:sldId id="310" r:id="rId21"/>
    <p:sldId id="318" r:id="rId22"/>
    <p:sldId id="31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79" autoAdjust="0"/>
  </p:normalViewPr>
  <p:slideViewPr>
    <p:cSldViewPr snapToGrid="0">
      <p:cViewPr varScale="1">
        <p:scale>
          <a:sx n="76" d="100"/>
          <a:sy n="76" d="100"/>
        </p:scale>
        <p:origin x="296" y="6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9/4/2024</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9/4/2024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9</a:t>
            </a:fld>
            <a:endParaRPr lang="en-US" dirty="0"/>
          </a:p>
        </p:txBody>
      </p:sp>
    </p:spTree>
    <p:extLst>
      <p:ext uri="{BB962C8B-B14F-4D97-AF65-F5344CB8AC3E}">
        <p14:creationId xmlns:p14="http://schemas.microsoft.com/office/powerpoint/2010/main" val="12428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5.xml"/><Relationship Id="rId1" Type="http://schemas.openxmlformats.org/officeDocument/2006/relationships/video" Target="https://www.youtube.com/embed/ovmglixZGk0?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6.xml"/><Relationship Id="rId1" Type="http://schemas.openxmlformats.org/officeDocument/2006/relationships/video" Target="https://www.youtube.com/embed/Z-4892MT2L8?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title"/>
          </p:nvPr>
        </p:nvSpPr>
        <p:spPr>
          <a:xfrm>
            <a:off x="839788" y="365125"/>
            <a:ext cx="10515600" cy="1325563"/>
          </a:xfrm>
        </p:spPr>
        <p:txBody>
          <a:bodyPr anchor="ctr">
            <a:normAutofit/>
          </a:bodyPr>
          <a:lstStyle/>
          <a:p>
            <a:r>
              <a:rPr lang="en-US" b="1" dirty="0">
                <a:solidFill>
                  <a:srgbClr val="0070C0"/>
                </a:solidFill>
              </a:rPr>
              <a:t>Melanesian Indigenous </a:t>
            </a:r>
            <a:br>
              <a:rPr lang="en-US" b="1" dirty="0">
                <a:solidFill>
                  <a:srgbClr val="0070C0"/>
                </a:solidFill>
              </a:rPr>
            </a:br>
            <a:r>
              <a:rPr lang="en-US" b="1" dirty="0">
                <a:solidFill>
                  <a:srgbClr val="0070C0"/>
                </a:solidFill>
              </a:rPr>
              <a:t>Spirituality with mine</a:t>
            </a:r>
          </a:p>
        </p:txBody>
      </p:sp>
      <p:sp>
        <p:nvSpPr>
          <p:cNvPr id="1040" name="Text Placeholder 2">
            <a:extLst>
              <a:ext uri="{FF2B5EF4-FFF2-40B4-BE49-F238E27FC236}">
                <a16:creationId xmlns:a16="http://schemas.microsoft.com/office/drawing/2014/main" id="{E7A4275C-56EB-4703-7D5A-E83E235AB11F}"/>
              </a:ext>
            </a:extLst>
          </p:cNvPr>
          <p:cNvSpPr>
            <a:spLocks noGrp="1"/>
          </p:cNvSpPr>
          <p:nvPr>
            <p:ph type="body" idx="1"/>
          </p:nvPr>
        </p:nvSpPr>
        <p:spPr>
          <a:xfrm>
            <a:off x="1124712" y="2161563"/>
            <a:ext cx="3200400" cy="427797"/>
          </a:xfrm>
        </p:spPr>
        <p:txBody>
          <a:bodyPr>
            <a:normAutofit fontScale="92500"/>
          </a:bodyPr>
          <a:lstStyle/>
          <a:p>
            <a:r>
              <a:rPr lang="en-US" dirty="0"/>
              <a:t>PRAYER Shark catching ritual;</a:t>
            </a:r>
          </a:p>
        </p:txBody>
      </p:sp>
      <p:pic>
        <p:nvPicPr>
          <p:cNvPr id="1026" name="Picture 2" descr="Papua New Guinea exotic arts">
            <a:extLst>
              <a:ext uri="{FF2B5EF4-FFF2-40B4-BE49-F238E27FC236}">
                <a16:creationId xmlns:a16="http://schemas.microsoft.com/office/drawing/2014/main" id="{643BD432-76C0-BBF8-B913-70441FBC3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413" r="19260" b="3"/>
          <a:stretch/>
        </p:blipFill>
        <p:spPr bwMode="auto">
          <a:xfrm>
            <a:off x="1124712" y="2629116"/>
            <a:ext cx="3200400" cy="3320861"/>
          </a:xfrm>
          <a:prstGeom prst="rect">
            <a:avLst/>
          </a:prstGeom>
          <a:noFill/>
        </p:spPr>
      </p:pic>
      <p:sp>
        <p:nvSpPr>
          <p:cNvPr id="1042" name="Text Placeholder 4">
            <a:extLst>
              <a:ext uri="{FF2B5EF4-FFF2-40B4-BE49-F238E27FC236}">
                <a16:creationId xmlns:a16="http://schemas.microsoft.com/office/drawing/2014/main" id="{158825EA-BF26-D34D-B2BE-443D07268037}"/>
              </a:ext>
            </a:extLst>
          </p:cNvPr>
          <p:cNvSpPr>
            <a:spLocks noGrp="1"/>
          </p:cNvSpPr>
          <p:nvPr>
            <p:ph type="body" sz="quarter" idx="3"/>
          </p:nvPr>
        </p:nvSpPr>
        <p:spPr>
          <a:xfrm>
            <a:off x="4498848" y="2161563"/>
            <a:ext cx="3200400" cy="427797"/>
          </a:xfrm>
        </p:spPr>
        <p:txBody>
          <a:bodyPr>
            <a:normAutofit fontScale="92500"/>
          </a:bodyPr>
          <a:lstStyle/>
          <a:p>
            <a:r>
              <a:rPr lang="en-US" dirty="0"/>
              <a:t>SYMBOLS Traditional totem</a:t>
            </a:r>
          </a:p>
        </p:txBody>
      </p:sp>
      <p:pic>
        <p:nvPicPr>
          <p:cNvPr id="4" name="Picture 3">
            <a:extLst>
              <a:ext uri="{FF2B5EF4-FFF2-40B4-BE49-F238E27FC236}">
                <a16:creationId xmlns:a16="http://schemas.microsoft.com/office/drawing/2014/main" id="{FB390E50-4278-8842-2128-EF5DFCD15082}"/>
              </a:ext>
            </a:extLst>
          </p:cNvPr>
          <p:cNvPicPr>
            <a:picLocks noChangeAspect="1"/>
          </p:cNvPicPr>
          <p:nvPr/>
        </p:nvPicPr>
        <p:blipFill>
          <a:blip r:embed="rId3"/>
          <a:srcRect l="18903" r="17198" b="1"/>
          <a:stretch/>
        </p:blipFill>
        <p:spPr>
          <a:xfrm>
            <a:off x="4498848" y="2629116"/>
            <a:ext cx="3200400" cy="3320861"/>
          </a:xfrm>
          <a:prstGeom prst="rect">
            <a:avLst/>
          </a:prstGeom>
          <a:noFill/>
        </p:spPr>
      </p:pic>
      <p:sp>
        <p:nvSpPr>
          <p:cNvPr id="8" name="Footer Placeholder 3">
            <a:extLst>
              <a:ext uri="{FF2B5EF4-FFF2-40B4-BE49-F238E27FC236}">
                <a16:creationId xmlns:a16="http://schemas.microsoft.com/office/drawing/2014/main" id="{0C3B60A6-CCA2-D587-ED1C-0B9D08FFD87B}"/>
              </a:ext>
            </a:extLst>
          </p:cNvPr>
          <p:cNvSpPr>
            <a:spLocks noGrp="1"/>
          </p:cNvSpPr>
          <p:nvPr>
            <p:ph type="ftr" sz="quarter" idx="11"/>
          </p:nvPr>
        </p:nvSpPr>
        <p:spPr>
          <a:xfrm>
            <a:off x="240792" y="6356350"/>
            <a:ext cx="4114800" cy="365125"/>
          </a:xfrm>
        </p:spPr>
        <p:txBody>
          <a:bodyPr anchor="ctr">
            <a:normAutofit/>
          </a:bodyPr>
          <a:lstStyle/>
          <a:p>
            <a:pPr>
              <a:spcAft>
                <a:spcPts val="600"/>
              </a:spcAft>
            </a:pPr>
            <a:r>
              <a:rPr lang="en-US" dirty="0"/>
              <a:t>Melanesian Spirituality</a:t>
            </a:r>
          </a:p>
        </p:txBody>
      </p:sp>
      <p:sp>
        <p:nvSpPr>
          <p:cNvPr id="10" name="Slide Number Placeholder 4">
            <a:extLst>
              <a:ext uri="{FF2B5EF4-FFF2-40B4-BE49-F238E27FC236}">
                <a16:creationId xmlns:a16="http://schemas.microsoft.com/office/drawing/2014/main" id="{63DB103A-43D6-EC44-1D4A-20CBF7C91CAE}"/>
              </a:ext>
            </a:extLst>
          </p:cNvPr>
          <p:cNvSpPr>
            <a:spLocks noGrp="1"/>
          </p:cNvSpPr>
          <p:nvPr>
            <p:ph type="sldNum" sz="quarter" idx="12"/>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a:t>
            </a:fld>
            <a:endParaRPr lang="en-US"/>
          </a:p>
        </p:txBody>
      </p:sp>
      <p:sp>
        <p:nvSpPr>
          <p:cNvPr id="1044" name="Text Placeholder 8">
            <a:extLst>
              <a:ext uri="{FF2B5EF4-FFF2-40B4-BE49-F238E27FC236}">
                <a16:creationId xmlns:a16="http://schemas.microsoft.com/office/drawing/2014/main" id="{A80D9936-7736-95C9-EF2C-8FC4C11AB6B3}"/>
              </a:ext>
            </a:extLst>
          </p:cNvPr>
          <p:cNvSpPr>
            <a:spLocks noGrp="1"/>
          </p:cNvSpPr>
          <p:nvPr>
            <p:ph type="body" sz="quarter" idx="13"/>
          </p:nvPr>
        </p:nvSpPr>
        <p:spPr>
          <a:xfrm>
            <a:off x="7909560" y="2161563"/>
            <a:ext cx="3200400" cy="427797"/>
          </a:xfrm>
        </p:spPr>
        <p:txBody>
          <a:bodyPr/>
          <a:lstStyle/>
          <a:p>
            <a:r>
              <a:rPr lang="en-US" dirty="0"/>
              <a:t>ACTION Inculturation</a:t>
            </a:r>
          </a:p>
        </p:txBody>
      </p:sp>
      <p:pic>
        <p:nvPicPr>
          <p:cNvPr id="6" name="Picture 5" descr="A group of people in a room&#10;&#10;Description automatically generated">
            <a:extLst>
              <a:ext uri="{FF2B5EF4-FFF2-40B4-BE49-F238E27FC236}">
                <a16:creationId xmlns:a16="http://schemas.microsoft.com/office/drawing/2014/main" id="{A9A39577-3AB9-644F-68A6-566ADACC6D04}"/>
              </a:ext>
            </a:extLst>
          </p:cNvPr>
          <p:cNvPicPr>
            <a:picLocks noChangeAspect="1"/>
          </p:cNvPicPr>
          <p:nvPr/>
        </p:nvPicPr>
        <p:blipFill>
          <a:blip r:embed="rId4"/>
          <a:srcRect l="9493" r="18231" b="4"/>
          <a:stretch/>
        </p:blipFill>
        <p:spPr>
          <a:xfrm>
            <a:off x="7909560" y="2629116"/>
            <a:ext cx="3200400" cy="3320861"/>
          </a:xfrm>
          <a:prstGeom prst="rect">
            <a:avLst/>
          </a:prstGeom>
          <a:noFill/>
        </p:spPr>
      </p:pic>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a:xfrm>
            <a:off x="838200" y="484632"/>
            <a:ext cx="10515600" cy="1133856"/>
          </a:xfrm>
        </p:spPr>
        <p:txBody>
          <a:bodyPr anchor="ctr">
            <a:normAutofit/>
          </a:bodyPr>
          <a:lstStyle/>
          <a:p>
            <a:r>
              <a:rPr lang="en-US"/>
              <a:t>Spirituality</a:t>
            </a:r>
            <a:endParaRPr lang="en-US" dirty="0"/>
          </a:p>
        </p:txBody>
      </p:sp>
      <p:sp>
        <p:nvSpPr>
          <p:cNvPr id="16" name="Text Placeholder 15">
            <a:extLst>
              <a:ext uri="{FF2B5EF4-FFF2-40B4-BE49-F238E27FC236}">
                <a16:creationId xmlns:a16="http://schemas.microsoft.com/office/drawing/2014/main" id="{97C50A48-1C71-31C3-C803-CB47B1B339F0}"/>
              </a:ext>
            </a:extLst>
          </p:cNvPr>
          <p:cNvSpPr>
            <a:spLocks noGrp="1"/>
          </p:cNvSpPr>
          <p:nvPr>
            <p:ph idx="1"/>
          </p:nvPr>
        </p:nvSpPr>
        <p:spPr>
          <a:xfrm>
            <a:off x="838200" y="2990088"/>
            <a:ext cx="10515600" cy="3474720"/>
          </a:xfrm>
        </p:spPr>
        <p:txBody>
          <a:bodyPr>
            <a:normAutofit/>
          </a:bodyPr>
          <a:lstStyle/>
          <a:p>
            <a:r>
              <a:rPr lang="en-AU" b="0" i="0" dirty="0">
                <a:effectLst/>
              </a:rPr>
              <a:t>Religion in Papua New Guinea is dominated by various branches of Christianity, with traditional animism and ancestor worship often occurring less openly as another layer underneath or more openly side by side with Christianity.</a:t>
            </a:r>
            <a:endParaRPr lang="en-AU" dirty="0"/>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dirty="0"/>
              <a:t>Melanesian Spirituality</a:t>
            </a: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10</a:t>
            </a:fld>
            <a:endParaRPr lang="en-US"/>
          </a:p>
        </p:txBody>
      </p:sp>
    </p:spTree>
    <p:extLst>
      <p:ext uri="{BB962C8B-B14F-4D97-AF65-F5344CB8AC3E}">
        <p14:creationId xmlns:p14="http://schemas.microsoft.com/office/powerpoint/2010/main" val="2068121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E5C9-7553-9DB9-5B08-B925ECF80963}"/>
              </a:ext>
            </a:extLst>
          </p:cNvPr>
          <p:cNvSpPr>
            <a:spLocks noGrp="1"/>
          </p:cNvSpPr>
          <p:nvPr>
            <p:ph type="title"/>
          </p:nvPr>
        </p:nvSpPr>
        <p:spPr/>
        <p:txBody>
          <a:bodyPr/>
          <a:lstStyle/>
          <a:p>
            <a:r>
              <a:rPr lang="en-AU" dirty="0"/>
              <a:t>To Be -ENCOUNTER</a:t>
            </a:r>
          </a:p>
        </p:txBody>
      </p:sp>
      <p:sp>
        <p:nvSpPr>
          <p:cNvPr id="3" name="Content Placeholder 2">
            <a:extLst>
              <a:ext uri="{FF2B5EF4-FFF2-40B4-BE49-F238E27FC236}">
                <a16:creationId xmlns:a16="http://schemas.microsoft.com/office/drawing/2014/main" id="{AC4678CA-8665-1A73-8F85-AD0F87A44511}"/>
              </a:ext>
            </a:extLst>
          </p:cNvPr>
          <p:cNvSpPr>
            <a:spLocks noGrp="1"/>
          </p:cNvSpPr>
          <p:nvPr>
            <p:ph idx="1"/>
          </p:nvPr>
        </p:nvSpPr>
        <p:spPr/>
        <p:txBody>
          <a:bodyPr>
            <a:normAutofit fontScale="92500" lnSpcReduction="20000"/>
          </a:bodyPr>
          <a:lstStyle/>
          <a:p>
            <a:r>
              <a:rPr lang="en-AU" b="0" i="0" dirty="0">
                <a:solidFill>
                  <a:srgbClr val="1F1F1F"/>
                </a:solidFill>
                <a:effectLst/>
                <a:latin typeface="Google Sans"/>
              </a:rPr>
              <a:t>Some see </a:t>
            </a:r>
            <a:r>
              <a:rPr lang="en-AU" b="0" i="0" dirty="0">
                <a:solidFill>
                  <a:srgbClr val="040C28"/>
                </a:solidFill>
                <a:effectLst/>
                <a:latin typeface="Google Sans"/>
              </a:rPr>
              <a:t>baptism, confirmation, and communion</a:t>
            </a:r>
            <a:r>
              <a:rPr lang="en-AU" b="0" i="0" dirty="0">
                <a:solidFill>
                  <a:srgbClr val="1F1F1F"/>
                </a:solidFill>
                <a:effectLst/>
                <a:latin typeface="Google Sans"/>
              </a:rPr>
              <a:t> as elements of a unified sacrament through which one becomes a Christian and part of the church.</a:t>
            </a:r>
          </a:p>
          <a:p>
            <a:r>
              <a:rPr lang="en-AU" b="0" i="0" dirty="0">
                <a:solidFill>
                  <a:srgbClr val="1F1F1F"/>
                </a:solidFill>
                <a:effectLst/>
                <a:latin typeface="Google Sans"/>
              </a:rPr>
              <a:t>Melanesians see it as our ENCOUNTER of relationship as birth, initiation into the clan, marriage and death unify under a concept of integrated worldview, community, relationships and rituals.</a:t>
            </a:r>
          </a:p>
          <a:p>
            <a:r>
              <a:rPr lang="en-AU" b="0" i="0" dirty="0">
                <a:solidFill>
                  <a:srgbClr val="1F1F1F"/>
                </a:solidFill>
                <a:effectLst/>
                <a:latin typeface="Google Sans"/>
              </a:rPr>
              <a:t>Those who are drawn by the Carmelite tradition are </a:t>
            </a:r>
            <a:r>
              <a:rPr lang="en-AU" b="0" i="0" dirty="0">
                <a:solidFill>
                  <a:srgbClr val="040C28"/>
                </a:solidFill>
                <a:effectLst/>
                <a:latin typeface="Google Sans"/>
              </a:rPr>
              <a:t>often pilgrims to places unknown, trusting the testimony of others who have taken the same ancient path</a:t>
            </a:r>
            <a:r>
              <a:rPr lang="en-AU" b="0" i="0" dirty="0">
                <a:solidFill>
                  <a:srgbClr val="1F1F1F"/>
                </a:solidFill>
                <a:effectLst/>
                <a:latin typeface="Google Sans"/>
              </a:rPr>
              <a:t>. became hermits, living where Jesus lived, knights in service of their liege Lord. They pledged to live in allegiance to Jesus Christ.</a:t>
            </a:r>
          </a:p>
          <a:p>
            <a:r>
              <a:rPr lang="en-AU" dirty="0">
                <a:solidFill>
                  <a:srgbClr val="1F1F1F"/>
                </a:solidFill>
                <a:latin typeface="Google Sans"/>
              </a:rPr>
              <a:t>Melanesians are nomads  who found places now they call home.</a:t>
            </a:r>
            <a:endParaRPr lang="en-AU" dirty="0"/>
          </a:p>
        </p:txBody>
      </p:sp>
      <p:sp>
        <p:nvSpPr>
          <p:cNvPr id="4" name="Footer Placeholder 3">
            <a:extLst>
              <a:ext uri="{FF2B5EF4-FFF2-40B4-BE49-F238E27FC236}">
                <a16:creationId xmlns:a16="http://schemas.microsoft.com/office/drawing/2014/main" id="{2B42FA7C-817B-7E99-AD24-9667C6DF418D}"/>
              </a:ext>
            </a:extLst>
          </p:cNvPr>
          <p:cNvSpPr>
            <a:spLocks noGrp="1"/>
          </p:cNvSpPr>
          <p:nvPr>
            <p:ph type="ftr" sz="quarter" idx="10"/>
          </p:nvPr>
        </p:nvSpPr>
        <p:spPr/>
        <p:txBody>
          <a:bodyPr/>
          <a:lstStyle/>
          <a:p>
            <a:pPr>
              <a:spcAft>
                <a:spcPts val="600"/>
              </a:spcAft>
            </a:pPr>
            <a:r>
              <a:rPr lang="en-US" dirty="0"/>
              <a:t>Melanesian Spirituality</a:t>
            </a:r>
          </a:p>
        </p:txBody>
      </p:sp>
      <p:sp>
        <p:nvSpPr>
          <p:cNvPr id="5" name="Slide Number Placeholder 4">
            <a:extLst>
              <a:ext uri="{FF2B5EF4-FFF2-40B4-BE49-F238E27FC236}">
                <a16:creationId xmlns:a16="http://schemas.microsoft.com/office/drawing/2014/main" id="{9892CA3E-BC76-F86E-1AA8-739EF8D28D0F}"/>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334825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8895-22AF-16E0-BC0B-6E4C2BC9B01E}"/>
              </a:ext>
            </a:extLst>
          </p:cNvPr>
          <p:cNvSpPr>
            <a:spLocks noGrp="1"/>
          </p:cNvSpPr>
          <p:nvPr>
            <p:ph type="title"/>
          </p:nvPr>
        </p:nvSpPr>
        <p:spPr/>
        <p:txBody>
          <a:bodyPr/>
          <a:lstStyle/>
          <a:p>
            <a:r>
              <a:rPr lang="en-AU" dirty="0"/>
              <a:t>Cosmic Spiritual</a:t>
            </a:r>
          </a:p>
        </p:txBody>
      </p:sp>
      <p:sp>
        <p:nvSpPr>
          <p:cNvPr id="3" name="Content Placeholder 2">
            <a:extLst>
              <a:ext uri="{FF2B5EF4-FFF2-40B4-BE49-F238E27FC236}">
                <a16:creationId xmlns:a16="http://schemas.microsoft.com/office/drawing/2014/main" id="{9926FF97-254A-5DE2-6B2F-D2E7FA4ED93E}"/>
              </a:ext>
            </a:extLst>
          </p:cNvPr>
          <p:cNvSpPr>
            <a:spLocks noGrp="1"/>
          </p:cNvSpPr>
          <p:nvPr>
            <p:ph idx="1"/>
          </p:nvPr>
        </p:nvSpPr>
        <p:spPr/>
        <p:txBody>
          <a:bodyPr/>
          <a:lstStyle/>
          <a:p>
            <a:r>
              <a:rPr lang="en-AU" b="0" i="0" dirty="0">
                <a:solidFill>
                  <a:srgbClr val="1F1F1F"/>
                </a:solidFill>
                <a:effectLst/>
                <a:latin typeface="Google Sans"/>
              </a:rPr>
              <a:t>Animism (from Latin: anima meaning 'breath, spirit, life') is </a:t>
            </a:r>
            <a:r>
              <a:rPr lang="en-AU" b="0" i="0" dirty="0">
                <a:solidFill>
                  <a:srgbClr val="040C28"/>
                </a:solidFill>
                <a:effectLst/>
                <a:latin typeface="Google Sans"/>
              </a:rPr>
              <a:t>the belief that objects, places, and creatures all possess a distinct spiritual essence</a:t>
            </a:r>
            <a:r>
              <a:rPr lang="en-AU" b="0" i="0" dirty="0">
                <a:solidFill>
                  <a:srgbClr val="1F1F1F"/>
                </a:solidFill>
                <a:effectLst/>
                <a:latin typeface="Google Sans"/>
              </a:rPr>
              <a:t>.  Our spirituality derived from that aspect </a:t>
            </a:r>
            <a:r>
              <a:rPr lang="en-AU" dirty="0">
                <a:solidFill>
                  <a:srgbClr val="1F1F1F"/>
                </a:solidFill>
                <a:latin typeface="Google Sans"/>
              </a:rPr>
              <a:t>of animism.</a:t>
            </a:r>
            <a:endParaRPr lang="en-AU" b="0" i="0" dirty="0">
              <a:solidFill>
                <a:srgbClr val="1F1F1F"/>
              </a:solidFill>
              <a:effectLst/>
              <a:latin typeface="Google Sans"/>
            </a:endParaRPr>
          </a:p>
          <a:p>
            <a:r>
              <a:rPr lang="en-AU" b="0" i="0" dirty="0">
                <a:solidFill>
                  <a:srgbClr val="1F1F1F"/>
                </a:solidFill>
                <a:effectLst/>
                <a:latin typeface="Google Sans"/>
              </a:rPr>
              <a:t>Animism perceives all things—animals, plants, rocks, rivers, weather systems, human handiwork, and in some cases words—as being animated, having agency and free will.</a:t>
            </a:r>
            <a:endParaRPr lang="en-AU" dirty="0"/>
          </a:p>
        </p:txBody>
      </p:sp>
      <p:sp>
        <p:nvSpPr>
          <p:cNvPr id="4" name="Footer Placeholder 3">
            <a:extLst>
              <a:ext uri="{FF2B5EF4-FFF2-40B4-BE49-F238E27FC236}">
                <a16:creationId xmlns:a16="http://schemas.microsoft.com/office/drawing/2014/main" id="{503E6799-A519-5C10-9B37-2B1D8FF83DC4}"/>
              </a:ext>
            </a:extLst>
          </p:cNvPr>
          <p:cNvSpPr>
            <a:spLocks noGrp="1"/>
          </p:cNvSpPr>
          <p:nvPr>
            <p:ph type="ftr" sz="quarter" idx="10"/>
          </p:nvPr>
        </p:nvSpPr>
        <p:spPr/>
        <p:txBody>
          <a:bodyPr/>
          <a:lstStyle/>
          <a:p>
            <a:pPr>
              <a:spcAft>
                <a:spcPts val="600"/>
              </a:spcAft>
            </a:pPr>
            <a:r>
              <a:rPr lang="en-US" dirty="0"/>
              <a:t>Melanesian Spirituality</a:t>
            </a:r>
          </a:p>
        </p:txBody>
      </p:sp>
      <p:sp>
        <p:nvSpPr>
          <p:cNvPr id="5" name="Slide Number Placeholder 4">
            <a:extLst>
              <a:ext uri="{FF2B5EF4-FFF2-40B4-BE49-F238E27FC236}">
                <a16:creationId xmlns:a16="http://schemas.microsoft.com/office/drawing/2014/main" id="{C55AD7E2-466C-CB81-9FAA-EEBE78CB5DAB}"/>
              </a:ext>
            </a:extLst>
          </p:cNvPr>
          <p:cNvSpPr>
            <a:spLocks noGrp="1"/>
          </p:cNvSpPr>
          <p:nvPr>
            <p:ph type="sldNum" sz="quarter" idx="11"/>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3638800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6DCF0-23C0-D1A5-CF49-E7E6112D6D1C}"/>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17E6ED0D-0B24-FF1E-25DF-BFA6806D7C73}"/>
              </a:ext>
            </a:extLst>
          </p:cNvPr>
          <p:cNvSpPr>
            <a:spLocks noGrp="1"/>
          </p:cNvSpPr>
          <p:nvPr>
            <p:ph idx="1"/>
          </p:nvPr>
        </p:nvSpPr>
        <p:spPr/>
        <p:txBody>
          <a:bodyPr/>
          <a:lstStyle/>
          <a:p>
            <a:r>
              <a:rPr lang="en-AU" b="0" i="0" dirty="0">
                <a:solidFill>
                  <a:srgbClr val="1F1F1F"/>
                </a:solidFill>
                <a:effectLst/>
                <a:latin typeface="Google Sans"/>
              </a:rPr>
              <a:t>To go deeper, in Melanesia the </a:t>
            </a:r>
            <a:r>
              <a:rPr lang="en-AU" b="0" i="0" dirty="0" err="1">
                <a:solidFill>
                  <a:srgbClr val="1F1F1F"/>
                </a:solidFill>
                <a:effectLst/>
                <a:latin typeface="Google Sans"/>
              </a:rPr>
              <a:t>animae</a:t>
            </a:r>
            <a:r>
              <a:rPr lang="en-AU" b="0" i="0" dirty="0">
                <a:solidFill>
                  <a:srgbClr val="1F1F1F"/>
                </a:solidFill>
                <a:effectLst/>
                <a:latin typeface="Google Sans"/>
              </a:rPr>
              <a:t> are </a:t>
            </a:r>
            <a:r>
              <a:rPr lang="en-AU" b="0" i="0" dirty="0">
                <a:solidFill>
                  <a:srgbClr val="040C28"/>
                </a:solidFill>
                <a:effectLst/>
                <a:latin typeface="Google Sans"/>
              </a:rPr>
              <a:t>the souls of living men, the ghosts of deceased men, and spirits "of ghost-like appearance" or imitating living people</a:t>
            </a:r>
            <a:r>
              <a:rPr lang="en-AU" b="0" i="0" dirty="0">
                <a:solidFill>
                  <a:srgbClr val="1F1F1F"/>
                </a:solidFill>
                <a:effectLst/>
                <a:latin typeface="Google Sans"/>
              </a:rPr>
              <a:t>. Spirits can inhabit other objects, such as animals or stones.</a:t>
            </a:r>
            <a:endParaRPr lang="en-AU" dirty="0"/>
          </a:p>
        </p:txBody>
      </p:sp>
      <p:sp>
        <p:nvSpPr>
          <p:cNvPr id="4" name="Footer Placeholder 3">
            <a:extLst>
              <a:ext uri="{FF2B5EF4-FFF2-40B4-BE49-F238E27FC236}">
                <a16:creationId xmlns:a16="http://schemas.microsoft.com/office/drawing/2014/main" id="{E177FC5E-21CB-02C3-F495-728D00F092DC}"/>
              </a:ext>
            </a:extLst>
          </p:cNvPr>
          <p:cNvSpPr>
            <a:spLocks noGrp="1"/>
          </p:cNvSpPr>
          <p:nvPr>
            <p:ph type="ftr" sz="quarter" idx="10"/>
          </p:nvPr>
        </p:nvSpPr>
        <p:spPr/>
        <p:txBody>
          <a:bodyPr/>
          <a:lstStyle/>
          <a:p>
            <a:pPr>
              <a:spcAft>
                <a:spcPts val="600"/>
              </a:spcAft>
            </a:pPr>
            <a:r>
              <a:rPr lang="en-US" dirty="0"/>
              <a:t>Melanesian Spirituality</a:t>
            </a:r>
          </a:p>
        </p:txBody>
      </p:sp>
      <p:sp>
        <p:nvSpPr>
          <p:cNvPr id="5" name="Slide Number Placeholder 4">
            <a:extLst>
              <a:ext uri="{FF2B5EF4-FFF2-40B4-BE49-F238E27FC236}">
                <a16:creationId xmlns:a16="http://schemas.microsoft.com/office/drawing/2014/main" id="{68DC45E1-DDA1-5251-FE6E-0C5EAC55229D}"/>
              </a:ext>
            </a:extLst>
          </p:cNvPr>
          <p:cNvSpPr>
            <a:spLocks noGrp="1"/>
          </p:cNvSpPr>
          <p:nvPr>
            <p:ph type="sldNum" sz="quarter" idx="11"/>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3665414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CCB9F-E1CC-9C7F-8C57-5F40CD4F1C38}"/>
              </a:ext>
            </a:extLst>
          </p:cNvPr>
          <p:cNvSpPr>
            <a:spLocks noGrp="1"/>
          </p:cNvSpPr>
          <p:nvPr>
            <p:ph type="title"/>
          </p:nvPr>
        </p:nvSpPr>
        <p:spPr/>
        <p:txBody>
          <a:bodyPr>
            <a:normAutofit fontScale="90000"/>
          </a:bodyPr>
          <a:lstStyle/>
          <a:p>
            <a:br>
              <a:rPr lang="en-AU" dirty="0">
                <a:solidFill>
                  <a:srgbClr val="1F1F1F"/>
                </a:solidFill>
                <a:latin typeface="Google Sans"/>
              </a:rPr>
            </a:br>
            <a:br>
              <a:rPr lang="en-AU" dirty="0">
                <a:solidFill>
                  <a:srgbClr val="1F1F1F"/>
                </a:solidFill>
                <a:latin typeface="Google Sans"/>
              </a:rPr>
            </a:br>
            <a:r>
              <a:rPr lang="en-AU" dirty="0">
                <a:solidFill>
                  <a:srgbClr val="1F1F1F"/>
                </a:solidFill>
                <a:latin typeface="Google Sans"/>
              </a:rPr>
              <a:t>Creation (Environment)</a:t>
            </a:r>
            <a:br>
              <a:rPr lang="en-AU" dirty="0">
                <a:solidFill>
                  <a:srgbClr val="1F1F1F"/>
                </a:solidFill>
                <a:latin typeface="Google Sans"/>
              </a:rPr>
            </a:br>
            <a:br>
              <a:rPr lang="en-AU" dirty="0">
                <a:solidFill>
                  <a:srgbClr val="1F1F1F"/>
                </a:solidFill>
                <a:latin typeface="Arial" panose="020B0604020202020204" pitchFamily="34" charset="0"/>
              </a:rPr>
            </a:br>
            <a:endParaRPr lang="en-AU" dirty="0"/>
          </a:p>
        </p:txBody>
      </p:sp>
      <p:sp>
        <p:nvSpPr>
          <p:cNvPr id="3" name="Content Placeholder 2">
            <a:extLst>
              <a:ext uri="{FF2B5EF4-FFF2-40B4-BE49-F238E27FC236}">
                <a16:creationId xmlns:a16="http://schemas.microsoft.com/office/drawing/2014/main" id="{AF2CF64A-5B65-CF27-8DEB-71B9E7F34DD4}"/>
              </a:ext>
            </a:extLst>
          </p:cNvPr>
          <p:cNvSpPr>
            <a:spLocks noGrp="1"/>
          </p:cNvSpPr>
          <p:nvPr>
            <p:ph idx="1"/>
          </p:nvPr>
        </p:nvSpPr>
        <p:spPr/>
        <p:txBody>
          <a:bodyPr/>
          <a:lstStyle/>
          <a:p>
            <a:pPr algn="l"/>
            <a:r>
              <a:rPr lang="en-AU" b="0" i="0" dirty="0">
                <a:solidFill>
                  <a:srgbClr val="040C28"/>
                </a:solidFill>
                <a:effectLst/>
                <a:latin typeface="Google Sans"/>
              </a:rPr>
              <a:t>Care for God's Creation</a:t>
            </a:r>
            <a:r>
              <a:rPr lang="en-AU" b="0" i="0" dirty="0">
                <a:solidFill>
                  <a:srgbClr val="1F1F1F"/>
                </a:solidFill>
                <a:effectLst/>
                <a:latin typeface="Google Sans"/>
              </a:rPr>
              <a:t>.</a:t>
            </a:r>
            <a:br>
              <a:rPr lang="en-AU" b="0" i="0" dirty="0">
                <a:solidFill>
                  <a:srgbClr val="1F1F1F"/>
                </a:solidFill>
                <a:effectLst/>
                <a:latin typeface="Google Sans"/>
              </a:rPr>
            </a:br>
            <a:br>
              <a:rPr lang="en-AU" b="0" i="0" dirty="0">
                <a:solidFill>
                  <a:srgbClr val="1F1F1F"/>
                </a:solidFill>
                <a:effectLst/>
                <a:latin typeface="Google Sans"/>
              </a:rPr>
            </a:br>
            <a:r>
              <a:rPr lang="en-AU" b="0" i="0" dirty="0">
                <a:solidFill>
                  <a:srgbClr val="1F1F1F"/>
                </a:solidFill>
                <a:effectLst/>
                <a:latin typeface="Google Sans"/>
              </a:rPr>
              <a:t>God created the world and entrusted it to us as a gift. Now we have the responsibility to care for and protect it and all people, who are part of creation. Protecting human dignity is strongly linked to care for creation.</a:t>
            </a:r>
            <a:endParaRPr lang="en-AU" b="0" i="0" dirty="0">
              <a:solidFill>
                <a:srgbClr val="1F1F1F"/>
              </a:solidFill>
              <a:effectLst/>
              <a:latin typeface="Arial" panose="020B0604020202020204" pitchFamily="34" charset="0"/>
            </a:endParaRPr>
          </a:p>
          <a:p>
            <a:endParaRPr lang="en-AU" dirty="0"/>
          </a:p>
        </p:txBody>
      </p:sp>
      <p:sp>
        <p:nvSpPr>
          <p:cNvPr id="4" name="Footer Placeholder 3">
            <a:extLst>
              <a:ext uri="{FF2B5EF4-FFF2-40B4-BE49-F238E27FC236}">
                <a16:creationId xmlns:a16="http://schemas.microsoft.com/office/drawing/2014/main" id="{9182B665-A378-B3E1-752D-F1C7C22A1A15}"/>
              </a:ext>
            </a:extLst>
          </p:cNvPr>
          <p:cNvSpPr>
            <a:spLocks noGrp="1"/>
          </p:cNvSpPr>
          <p:nvPr>
            <p:ph type="ftr" sz="quarter" idx="10"/>
          </p:nvPr>
        </p:nvSpPr>
        <p:spPr/>
        <p:txBody>
          <a:bodyPr/>
          <a:lstStyle/>
          <a:p>
            <a:pPr>
              <a:spcAft>
                <a:spcPts val="600"/>
              </a:spcAft>
            </a:pPr>
            <a:r>
              <a:rPr lang="en-US" dirty="0"/>
              <a:t>Melanesian Spirituality</a:t>
            </a:r>
          </a:p>
        </p:txBody>
      </p:sp>
      <p:sp>
        <p:nvSpPr>
          <p:cNvPr id="5" name="Slide Number Placeholder 4">
            <a:extLst>
              <a:ext uri="{FF2B5EF4-FFF2-40B4-BE49-F238E27FC236}">
                <a16:creationId xmlns:a16="http://schemas.microsoft.com/office/drawing/2014/main" id="{91F93A0E-100E-A3FC-5D1B-44CBF9DEDFD9}"/>
              </a:ext>
            </a:extLst>
          </p:cNvPr>
          <p:cNvSpPr>
            <a:spLocks noGrp="1"/>
          </p:cNvSpPr>
          <p:nvPr>
            <p:ph type="sldNum" sz="quarter" idx="11"/>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267642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B64D3-F4E7-3411-9FB6-2C70835D736B}"/>
              </a:ext>
            </a:extLst>
          </p:cNvPr>
          <p:cNvSpPr>
            <a:spLocks noGrp="1"/>
          </p:cNvSpPr>
          <p:nvPr>
            <p:ph type="title"/>
          </p:nvPr>
        </p:nvSpPr>
        <p:spPr/>
        <p:txBody>
          <a:bodyPr/>
          <a:lstStyle/>
          <a:p>
            <a:r>
              <a:rPr lang="en-AU" dirty="0">
                <a:solidFill>
                  <a:srgbClr val="0070C0"/>
                </a:solidFill>
              </a:rPr>
              <a:t>Spirit of the Land</a:t>
            </a:r>
          </a:p>
        </p:txBody>
      </p:sp>
      <p:sp>
        <p:nvSpPr>
          <p:cNvPr id="3" name="Content Placeholder 2">
            <a:extLst>
              <a:ext uri="{FF2B5EF4-FFF2-40B4-BE49-F238E27FC236}">
                <a16:creationId xmlns:a16="http://schemas.microsoft.com/office/drawing/2014/main" id="{DBC864D4-B846-9770-0398-68094AAA17A4}"/>
              </a:ext>
            </a:extLst>
          </p:cNvPr>
          <p:cNvSpPr>
            <a:spLocks noGrp="1"/>
          </p:cNvSpPr>
          <p:nvPr>
            <p:ph idx="1"/>
          </p:nvPr>
        </p:nvSpPr>
        <p:spPr/>
        <p:txBody>
          <a:bodyPr/>
          <a:lstStyle/>
          <a:p>
            <a:r>
              <a:rPr lang="en-AU" b="1" dirty="0"/>
              <a:t>God’s spirit in creation Story - Genesis</a:t>
            </a:r>
          </a:p>
          <a:p>
            <a:r>
              <a:rPr lang="en-AU" b="1" dirty="0"/>
              <a:t>Breathing – wind, breath, </a:t>
            </a:r>
          </a:p>
          <a:p>
            <a:r>
              <a:rPr lang="en-AU" b="1" dirty="0"/>
              <a:t>Spirit of the sea and land, night and day</a:t>
            </a:r>
          </a:p>
          <a:p>
            <a:r>
              <a:rPr lang="en-AU" b="0" i="0" dirty="0">
                <a:solidFill>
                  <a:srgbClr val="1F1F1F"/>
                </a:solidFill>
                <a:effectLst/>
                <a:latin typeface="Google Sans"/>
              </a:rPr>
              <a:t>Melanesians, however, believe that the world has always existed, so </a:t>
            </a:r>
            <a:r>
              <a:rPr lang="en-AU" b="0" i="0" dirty="0">
                <a:solidFill>
                  <a:srgbClr val="040C28"/>
                </a:solidFill>
                <a:effectLst/>
                <a:latin typeface="Google Sans"/>
              </a:rPr>
              <a:t>they have few stories about creation</a:t>
            </a:r>
            <a:r>
              <a:rPr lang="en-AU" b="0" i="0" dirty="0">
                <a:solidFill>
                  <a:srgbClr val="1F1F1F"/>
                </a:solidFill>
                <a:effectLst/>
                <a:latin typeface="Google Sans"/>
              </a:rPr>
              <a:t>. Yet various figures do play roles in changing parts of the world and in the formation of islands and features of the landscape.</a:t>
            </a:r>
            <a:endParaRPr lang="en-AU" dirty="0"/>
          </a:p>
        </p:txBody>
      </p:sp>
      <p:sp>
        <p:nvSpPr>
          <p:cNvPr id="4" name="Footer Placeholder 3">
            <a:extLst>
              <a:ext uri="{FF2B5EF4-FFF2-40B4-BE49-F238E27FC236}">
                <a16:creationId xmlns:a16="http://schemas.microsoft.com/office/drawing/2014/main" id="{95A31611-5B1A-475A-FDF3-0DD11FD3889C}"/>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790EB120-79AE-9FFF-F2F5-93B11BD14C5D}"/>
              </a:ext>
            </a:extLst>
          </p:cNvPr>
          <p:cNvSpPr>
            <a:spLocks noGrp="1"/>
          </p:cNvSpPr>
          <p:nvPr>
            <p:ph type="sldNum" sz="quarter" idx="11"/>
          </p:nvPr>
        </p:nvSpPr>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230718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56DF9-322E-5806-7025-F1CB55203464}"/>
              </a:ext>
            </a:extLst>
          </p:cNvPr>
          <p:cNvSpPr>
            <a:spLocks noGrp="1"/>
          </p:cNvSpPr>
          <p:nvPr>
            <p:ph type="title"/>
          </p:nvPr>
        </p:nvSpPr>
        <p:spPr/>
        <p:txBody>
          <a:bodyPr/>
          <a:lstStyle/>
          <a:p>
            <a:r>
              <a:rPr lang="en-AU" dirty="0">
                <a:solidFill>
                  <a:srgbClr val="0070C0"/>
                </a:solidFill>
              </a:rPr>
              <a:t>Experiences</a:t>
            </a:r>
          </a:p>
        </p:txBody>
      </p:sp>
      <p:sp>
        <p:nvSpPr>
          <p:cNvPr id="3" name="Content Placeholder 2">
            <a:extLst>
              <a:ext uri="{FF2B5EF4-FFF2-40B4-BE49-F238E27FC236}">
                <a16:creationId xmlns:a16="http://schemas.microsoft.com/office/drawing/2014/main" id="{6021C38C-5FFF-1C18-AC43-70436620238C}"/>
              </a:ext>
            </a:extLst>
          </p:cNvPr>
          <p:cNvSpPr>
            <a:spLocks noGrp="1"/>
          </p:cNvSpPr>
          <p:nvPr>
            <p:ph idx="1"/>
          </p:nvPr>
        </p:nvSpPr>
        <p:spPr/>
        <p:txBody>
          <a:bodyPr/>
          <a:lstStyle/>
          <a:p>
            <a:r>
              <a:rPr lang="en-AU" dirty="0"/>
              <a:t>Melanesian spirituality has emerged from the experience of its people. This is clearly reflected in the lives of the people where there is no dichotomy in how they treat sacred or profane, religious or non-religious. There is integration between the sacred and the secular for the Melanesian who holds everything as integral. </a:t>
            </a:r>
          </a:p>
        </p:txBody>
      </p:sp>
      <p:sp>
        <p:nvSpPr>
          <p:cNvPr id="4" name="Footer Placeholder 3">
            <a:extLst>
              <a:ext uri="{FF2B5EF4-FFF2-40B4-BE49-F238E27FC236}">
                <a16:creationId xmlns:a16="http://schemas.microsoft.com/office/drawing/2014/main" id="{873B3862-07EF-288C-E33B-730C8CB42EE1}"/>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2AED581B-C8DD-FF24-3F6A-9DAC70CA0BCE}"/>
              </a:ext>
            </a:extLst>
          </p:cNvPr>
          <p:cNvSpPr>
            <a:spLocks noGrp="1"/>
          </p:cNvSpPr>
          <p:nvPr>
            <p:ph type="sldNum" sz="quarter" idx="11"/>
          </p:nvPr>
        </p:nvSpPr>
        <p:spPr/>
        <p:txBody>
          <a:bodyPr/>
          <a:lstStyle/>
          <a:p>
            <a:fld id="{294A09A9-5501-47C1-A89A-A340965A2BE2}" type="slidenum">
              <a:rPr lang="en-US" smtClean="0"/>
              <a:pPr/>
              <a:t>16</a:t>
            </a:fld>
            <a:endParaRPr lang="en-US" dirty="0"/>
          </a:p>
        </p:txBody>
      </p:sp>
    </p:spTree>
    <p:extLst>
      <p:ext uri="{BB962C8B-B14F-4D97-AF65-F5344CB8AC3E}">
        <p14:creationId xmlns:p14="http://schemas.microsoft.com/office/powerpoint/2010/main" val="3755227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838200" y="380999"/>
            <a:ext cx="10515600" cy="1325880"/>
          </a:xfrm>
        </p:spPr>
        <p:txBody>
          <a:bodyPr anchor="ctr">
            <a:normAutofit/>
          </a:bodyPr>
          <a:lstStyle/>
          <a:p>
            <a:r>
              <a:rPr lang="en-US" b="1" dirty="0">
                <a:solidFill>
                  <a:srgbClr val="0070C0"/>
                </a:solidFill>
              </a:rPr>
              <a:t>Conclusion</a:t>
            </a:r>
          </a:p>
        </p:txBody>
      </p:sp>
      <p:pic>
        <p:nvPicPr>
          <p:cNvPr id="6" name="Picture 5">
            <a:extLst>
              <a:ext uri="{FF2B5EF4-FFF2-40B4-BE49-F238E27FC236}">
                <a16:creationId xmlns:a16="http://schemas.microsoft.com/office/drawing/2014/main" id="{9D998F51-3E6C-559A-839C-E19AB461D2FF}"/>
              </a:ext>
            </a:extLst>
          </p:cNvPr>
          <p:cNvPicPr>
            <a:picLocks noChangeAspect="1"/>
          </p:cNvPicPr>
          <p:nvPr/>
        </p:nvPicPr>
        <p:blipFill rotWithShape="1">
          <a:blip r:embed="rId2"/>
          <a:srcRect t="19663" b="17915"/>
          <a:stretch/>
        </p:blipFill>
        <p:spPr>
          <a:xfrm>
            <a:off x="609600" y="1625367"/>
            <a:ext cx="10972800" cy="4572000"/>
          </a:xfrm>
          <a:prstGeom prst="rect">
            <a:avLst/>
          </a:prstGeom>
          <a:noFill/>
        </p:spPr>
      </p:pic>
      <p:sp>
        <p:nvSpPr>
          <p:cNvPr id="5" name="Slide Number Placeholder 4">
            <a:extLst>
              <a:ext uri="{FF2B5EF4-FFF2-40B4-BE49-F238E27FC236}">
                <a16:creationId xmlns:a16="http://schemas.microsoft.com/office/drawing/2014/main" id="{94026A48-6EF8-D4D0-2C6E-1F96935EA501}"/>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17</a:t>
            </a:fld>
            <a:endParaRPr lang="en-US"/>
          </a:p>
        </p:txBody>
      </p:sp>
    </p:spTree>
    <p:extLst>
      <p:ext uri="{BB962C8B-B14F-4D97-AF65-F5344CB8AC3E}">
        <p14:creationId xmlns:p14="http://schemas.microsoft.com/office/powerpoint/2010/main" val="520700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91E3F-178D-23E6-88F7-69D4D7226193}"/>
              </a:ext>
            </a:extLst>
          </p:cNvPr>
          <p:cNvSpPr>
            <a:spLocks noGrp="1"/>
          </p:cNvSpPr>
          <p:nvPr>
            <p:ph type="title"/>
          </p:nvPr>
        </p:nvSpPr>
        <p:spPr/>
        <p:txBody>
          <a:bodyPr/>
          <a:lstStyle/>
          <a:p>
            <a:r>
              <a:rPr lang="en-AU" dirty="0">
                <a:solidFill>
                  <a:srgbClr val="0070C0"/>
                </a:solidFill>
              </a:rPr>
              <a:t>Community - Carmelite</a:t>
            </a:r>
          </a:p>
        </p:txBody>
      </p:sp>
      <p:sp>
        <p:nvSpPr>
          <p:cNvPr id="3" name="Content Placeholder 2">
            <a:extLst>
              <a:ext uri="{FF2B5EF4-FFF2-40B4-BE49-F238E27FC236}">
                <a16:creationId xmlns:a16="http://schemas.microsoft.com/office/drawing/2014/main" id="{6145BBB3-AFE0-455A-53A0-295C0E9120B3}"/>
              </a:ext>
            </a:extLst>
          </p:cNvPr>
          <p:cNvSpPr>
            <a:spLocks noGrp="1"/>
          </p:cNvSpPr>
          <p:nvPr>
            <p:ph idx="1"/>
          </p:nvPr>
        </p:nvSpPr>
        <p:spPr>
          <a:xfrm>
            <a:off x="746620" y="2898648"/>
            <a:ext cx="11216780" cy="3474720"/>
          </a:xfrm>
        </p:spPr>
        <p:txBody>
          <a:bodyPr>
            <a:normAutofit fontScale="85000" lnSpcReduction="20000"/>
          </a:bodyPr>
          <a:lstStyle/>
          <a:p>
            <a:r>
              <a:rPr lang="en-AU" dirty="0"/>
              <a:t>Community is a key element and value in Melanesian culture and everything is done for the well-being and joy of the community. The community is there to support and care for the value of life. Often individual interests and needs are ignored because community needs take precedence. The traditional Melanesian code of ethics is community based: ‘What helps the community is ethically good, what harms the community is ethically bad and what is indifferent to the community is indifferent’. This concept would give some insight to the frequent tribal war that occur in different areas of Papua New Guinea. </a:t>
            </a:r>
          </a:p>
          <a:p>
            <a:r>
              <a:rPr lang="en-AU" dirty="0"/>
              <a:t>Community members are there to protect and avenge any wrongdoing against clan/tribe members. For example, in the highlands of PNG fighting and killing the enemy of a warring clan/tribe were believed to be sound and acceptable practice as a payback. If retaliation did not happen for a killing in the clan/tribe, this would be considered ethically wrong, a sign of being a traitor to one’s own clan/tribe.</a:t>
            </a:r>
          </a:p>
        </p:txBody>
      </p:sp>
      <p:sp>
        <p:nvSpPr>
          <p:cNvPr id="4" name="Footer Placeholder 3">
            <a:extLst>
              <a:ext uri="{FF2B5EF4-FFF2-40B4-BE49-F238E27FC236}">
                <a16:creationId xmlns:a16="http://schemas.microsoft.com/office/drawing/2014/main" id="{1F746335-DF05-6DE5-41EF-A440C7248499}"/>
              </a:ext>
            </a:extLst>
          </p:cNvPr>
          <p:cNvSpPr>
            <a:spLocks noGrp="1"/>
          </p:cNvSpPr>
          <p:nvPr>
            <p:ph type="ftr" sz="quarter" idx="10"/>
          </p:nvPr>
        </p:nvSpPr>
        <p:spPr>
          <a:xfrm>
            <a:off x="228600" y="6258188"/>
            <a:ext cx="4114800" cy="463288"/>
          </a:xfrm>
        </p:spPr>
        <p:txBody>
          <a:bodyPr/>
          <a:lstStyle/>
          <a:p>
            <a:r>
              <a:rPr lang="en-US" sz="1400" b="1" dirty="0"/>
              <a:t>Melanesian Spirituality</a:t>
            </a:r>
          </a:p>
        </p:txBody>
      </p:sp>
      <p:sp>
        <p:nvSpPr>
          <p:cNvPr id="5" name="Slide Number Placeholder 4">
            <a:extLst>
              <a:ext uri="{FF2B5EF4-FFF2-40B4-BE49-F238E27FC236}">
                <a16:creationId xmlns:a16="http://schemas.microsoft.com/office/drawing/2014/main" id="{84363351-BA7E-FA95-8EE5-DB10E488A47F}"/>
              </a:ext>
            </a:extLst>
          </p:cNvPr>
          <p:cNvSpPr>
            <a:spLocks noGrp="1"/>
          </p:cNvSpPr>
          <p:nvPr>
            <p:ph type="sldNum" sz="quarter" idx="11"/>
          </p:nvPr>
        </p:nvSpPr>
        <p:spPr/>
        <p:txBody>
          <a:bodyPr/>
          <a:lstStyle/>
          <a:p>
            <a:fld id="{294A09A9-5501-47C1-A89A-A340965A2BE2}" type="slidenum">
              <a:rPr lang="en-US" smtClean="0"/>
              <a:pPr/>
              <a:t>18</a:t>
            </a:fld>
            <a:endParaRPr lang="en-US" dirty="0"/>
          </a:p>
        </p:txBody>
      </p:sp>
    </p:spTree>
    <p:extLst>
      <p:ext uri="{BB962C8B-B14F-4D97-AF65-F5344CB8AC3E}">
        <p14:creationId xmlns:p14="http://schemas.microsoft.com/office/powerpoint/2010/main" val="3865571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a:xfrm>
            <a:off x="1472184" y="2889504"/>
            <a:ext cx="2814590" cy="1088136"/>
          </a:xfrm>
        </p:spPr>
        <p:txBody>
          <a:bodyPr/>
          <a:lstStyle/>
          <a:p>
            <a:r>
              <a:rPr lang="en-US" b="1" dirty="0"/>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p:txBody>
          <a:bodyPr/>
          <a:lstStyle/>
          <a:p>
            <a:r>
              <a:rPr lang="en-US" b="1" dirty="0"/>
              <a:t>Paul Sireh </a:t>
            </a:r>
            <a:r>
              <a:rPr lang="en-US" b="1" dirty="0" err="1"/>
              <a:t>O.Carm</a:t>
            </a:r>
            <a:endParaRPr lang="en-US" b="1" dirty="0"/>
          </a:p>
        </p:txBody>
      </p:sp>
    </p:spTree>
    <p:extLst>
      <p:ext uri="{BB962C8B-B14F-4D97-AF65-F5344CB8AC3E}">
        <p14:creationId xmlns:p14="http://schemas.microsoft.com/office/powerpoint/2010/main" val="279025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Melpa Tribal Chant (Sing-Sing), Papua New Guinea">
            <a:hlinkClick r:id="" action="ppaction://media"/>
            <a:extLst>
              <a:ext uri="{FF2B5EF4-FFF2-40B4-BE49-F238E27FC236}">
                <a16:creationId xmlns:a16="http://schemas.microsoft.com/office/drawing/2014/main" id="{471226FA-A047-E72F-E239-C589252F950B}"/>
              </a:ext>
            </a:extLst>
          </p:cNvPr>
          <p:cNvPicPr>
            <a:picLocks noRot="1" noChangeAspect="1"/>
          </p:cNvPicPr>
          <p:nvPr>
            <a:videoFile r:link="rId1"/>
          </p:nvPr>
        </p:nvPicPr>
        <p:blipFill>
          <a:blip r:embed="rId3"/>
          <a:srcRect t="442"/>
          <a:stretch/>
        </p:blipFill>
        <p:spPr>
          <a:xfrm>
            <a:off x="20" y="10"/>
            <a:ext cx="12191980" cy="6857990"/>
          </a:xfrm>
          <a:prstGeom prst="rect">
            <a:avLst/>
          </a:prstGeom>
          <a:noFill/>
        </p:spPr>
      </p:pic>
    </p:spTree>
    <p:extLst>
      <p:ext uri="{BB962C8B-B14F-4D97-AF65-F5344CB8AC3E}">
        <p14:creationId xmlns:p14="http://schemas.microsoft.com/office/powerpoint/2010/main" val="409915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7333488" y="602488"/>
            <a:ext cx="3749040" cy="1325880"/>
          </a:xfrm>
        </p:spPr>
        <p:txBody>
          <a:bodyPr>
            <a:normAutofit/>
          </a:bodyPr>
          <a:lstStyle/>
          <a:p>
            <a:r>
              <a:rPr lang="en-US" dirty="0">
                <a:latin typeface="Baskerville Old Face" panose="02020602080505020303" pitchFamily="18" charset="77"/>
                <a:cs typeface="Calibri Light"/>
              </a:rPr>
              <a:t>Who we are?</a:t>
            </a:r>
            <a:endParaRPr lang="en-US" dirty="0">
              <a:solidFill>
                <a:schemeClr val="accent3"/>
              </a:solidFill>
              <a:latin typeface="Baskerville Old Face" panose="02020602080505020303" pitchFamily="18" charset="77"/>
            </a:endParaRPr>
          </a:p>
        </p:txBody>
      </p:sp>
      <p:sp>
        <p:nvSpPr>
          <p:cNvPr id="5" name="Footer Placeholder 4">
            <a:extLst>
              <a:ext uri="{FF2B5EF4-FFF2-40B4-BE49-F238E27FC236}">
                <a16:creationId xmlns:a16="http://schemas.microsoft.com/office/drawing/2014/main" id="{4A947406-5839-A735-732D-5690E6315B95}"/>
              </a:ext>
            </a:extLst>
          </p:cNvPr>
          <p:cNvSpPr>
            <a:spLocks noGrp="1"/>
          </p:cNvSpPr>
          <p:nvPr>
            <p:ph type="ftr" sz="quarter" idx="11"/>
          </p:nvPr>
        </p:nvSpPr>
        <p:spPr>
          <a:xfrm>
            <a:off x="240792" y="6356350"/>
            <a:ext cx="4114800" cy="365125"/>
          </a:xfrm>
        </p:spPr>
        <p:txBody>
          <a:bodyPr/>
          <a:lstStyle/>
          <a:p>
            <a:r>
              <a:rPr lang="en-US" dirty="0"/>
              <a:t>Melanesian Indigenous Spirituality</a:t>
            </a:r>
          </a:p>
          <a:p>
            <a:endParaRPr lang="en-US" dirty="0"/>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fld id="{294A09A9-5501-47C1-A89A-A340965A2BE2}" type="slidenum">
              <a:rPr lang="en-US" smtClean="0"/>
              <a:t>3</a:t>
            </a:fld>
            <a:endParaRPr lang="en-US" dirty="0"/>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501098" y="2031873"/>
            <a:ext cx="4523262" cy="2897760"/>
          </a:xfrm>
        </p:spPr>
        <p:txBody>
          <a:bodyPr vert="horz" lIns="91440" tIns="45720" rIns="91440" bIns="45720" rtlCol="0" anchor="t">
            <a:normAutofit/>
          </a:bodyPr>
          <a:lstStyle/>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What is Melanesian? Who are Melanesians? </a:t>
            </a:r>
          </a:p>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Spirituality</a:t>
            </a:r>
          </a:p>
          <a:p>
            <a:pPr marL="0" indent="0">
              <a:lnSpc>
                <a:spcPct val="150000"/>
              </a:lnSpc>
              <a:buNone/>
            </a:pPr>
            <a:r>
              <a:rPr lang="en-US" dirty="0">
                <a:latin typeface="Gill Sans Nova Light" panose="020B0302020104020203" pitchFamily="34" charset="0"/>
                <a:cs typeface="Gill Sans Light" panose="020B0302020104020203" pitchFamily="34" charset="-79"/>
              </a:rPr>
              <a:t>Relational Stories</a:t>
            </a:r>
            <a:endParaRPr lang="en-US" sz="2400" dirty="0">
              <a:solidFill>
                <a:schemeClr val="accent3"/>
              </a:solidFill>
              <a:latin typeface="Gill Sans Nova Light" panose="020B0302020104020203" pitchFamily="34" charset="0"/>
              <a:cs typeface="Gill Sans Light" panose="020B0302020104020203" pitchFamily="34" charset="-79"/>
            </a:endParaRPr>
          </a:p>
          <a:p>
            <a:endParaRPr lang="en-US" dirty="0">
              <a:solidFill>
                <a:schemeClr val="accent3"/>
              </a:solidFill>
              <a:latin typeface="Gill Sans Nova Light" panose="020B0302020104020203" pitchFamily="34" charset="0"/>
              <a:cs typeface="Calibri"/>
            </a:endParaRP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025540" y="4520726"/>
            <a:ext cx="1243661" cy="790090"/>
          </a:xfrm>
          <a:prstGeom prst="rect">
            <a:avLst/>
          </a:prstGeom>
        </p:spPr>
      </p:pic>
      <p:pic>
        <p:nvPicPr>
          <p:cNvPr id="2050" name="Picture 2" descr="Colorful Cultures of Papua New Guinea ...">
            <a:extLst>
              <a:ext uri="{FF2B5EF4-FFF2-40B4-BE49-F238E27FC236}">
                <a16:creationId xmlns:a16="http://schemas.microsoft.com/office/drawing/2014/main" id="{47547E9A-A44E-995F-C6ED-D9C3B3D86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 y="1676400"/>
            <a:ext cx="5713043"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52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nchor="ctr">
            <a:normAutofit/>
          </a:bodyPr>
          <a:lstStyle/>
          <a:p>
            <a:r>
              <a:rPr lang="en-US" dirty="0"/>
              <a:t>Introduction</a:t>
            </a:r>
          </a:p>
        </p:txBody>
      </p:sp>
      <p:pic>
        <p:nvPicPr>
          <p:cNvPr id="9" name="Online Media 8" title="What is Melanesia?">
            <a:hlinkClick r:id="" action="ppaction://media"/>
            <a:extLst>
              <a:ext uri="{FF2B5EF4-FFF2-40B4-BE49-F238E27FC236}">
                <a16:creationId xmlns:a16="http://schemas.microsoft.com/office/drawing/2014/main" id="{74933961-EAEF-ED21-2F56-3D167FF3A698}"/>
              </a:ext>
            </a:extLst>
          </p:cNvPr>
          <p:cNvPicPr>
            <a:picLocks noGrp="1" noRot="1" noChangeAspect="1"/>
          </p:cNvPicPr>
          <p:nvPr>
            <p:ph idx="1"/>
            <a:videoFile r:link="rId1"/>
          </p:nvPr>
        </p:nvPicPr>
        <p:blipFill>
          <a:blip r:embed="rId3"/>
          <a:stretch>
            <a:fillRect/>
          </a:stretch>
        </p:blipFill>
        <p:spPr>
          <a:xfrm>
            <a:off x="-202749" y="212725"/>
            <a:ext cx="12211051" cy="6869113"/>
          </a:xfrm>
          <a:prstGeom prst="rect">
            <a:avLst/>
          </a:prstGeom>
        </p:spPr>
      </p:pic>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nchor="ctr">
            <a:normAutofit/>
          </a:bodyPr>
          <a:lstStyle/>
          <a:p>
            <a:pPr>
              <a:spcAft>
                <a:spcPts val="600"/>
              </a:spcAft>
            </a:pPr>
            <a:fld id="{294A09A9-5501-47C1-A89A-A340965A2BE2}" type="slidenum">
              <a:rPr lang="en-US" smtClean="0"/>
              <a:pPr>
                <a:spcAft>
                  <a:spcPts val="600"/>
                </a:spcAft>
              </a:pPr>
              <a:t>4</a:t>
            </a:fld>
            <a:endParaRPr lang="en-US"/>
          </a:p>
        </p:txBody>
      </p:sp>
    </p:spTree>
    <p:extLst>
      <p:ext uri="{BB962C8B-B14F-4D97-AF65-F5344CB8AC3E}">
        <p14:creationId xmlns:p14="http://schemas.microsoft.com/office/powerpoint/2010/main" val="173299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059C6-07B2-0375-0413-F80496757CC3}"/>
              </a:ext>
            </a:extLst>
          </p:cNvPr>
          <p:cNvSpPr>
            <a:spLocks noGrp="1"/>
          </p:cNvSpPr>
          <p:nvPr>
            <p:ph type="title"/>
          </p:nvPr>
        </p:nvSpPr>
        <p:spPr>
          <a:xfrm>
            <a:off x="838200" y="380999"/>
            <a:ext cx="10515600" cy="1325880"/>
          </a:xfrm>
        </p:spPr>
        <p:txBody>
          <a:bodyPr anchor="ctr">
            <a:normAutofit/>
          </a:bodyPr>
          <a:lstStyle/>
          <a:p>
            <a:r>
              <a:rPr lang="en-AU" dirty="0"/>
              <a:t>My Story as Melanesian Carmelite </a:t>
            </a:r>
            <a:br>
              <a:rPr lang="en-AU" dirty="0"/>
            </a:br>
            <a:r>
              <a:rPr lang="en-AU" sz="2400" dirty="0"/>
              <a:t>in  a Melanesian Way</a:t>
            </a:r>
          </a:p>
        </p:txBody>
      </p:sp>
      <p:pic>
        <p:nvPicPr>
          <p:cNvPr id="8" name="Content Placeholder 7" descr="A group of people in white robes&#10;&#10;Description automatically generated">
            <a:extLst>
              <a:ext uri="{FF2B5EF4-FFF2-40B4-BE49-F238E27FC236}">
                <a16:creationId xmlns:a16="http://schemas.microsoft.com/office/drawing/2014/main" id="{C526DF64-4817-0C6A-180F-CD6FAA6FE226}"/>
              </a:ext>
            </a:extLst>
          </p:cNvPr>
          <p:cNvPicPr>
            <a:picLocks noGrp="1" noChangeAspect="1"/>
          </p:cNvPicPr>
          <p:nvPr>
            <p:ph idx="1"/>
          </p:nvPr>
        </p:nvPicPr>
        <p:blipFill>
          <a:blip r:embed="rId2"/>
          <a:srcRect t="12824" b="31756"/>
          <a:stretch/>
        </p:blipFill>
        <p:spPr>
          <a:xfrm>
            <a:off x="838200" y="1825625"/>
            <a:ext cx="10515600" cy="4370832"/>
          </a:xfrm>
          <a:noFill/>
        </p:spPr>
      </p:pic>
      <p:sp>
        <p:nvSpPr>
          <p:cNvPr id="3" name="Footer Placeholder 2">
            <a:extLst>
              <a:ext uri="{FF2B5EF4-FFF2-40B4-BE49-F238E27FC236}">
                <a16:creationId xmlns:a16="http://schemas.microsoft.com/office/drawing/2014/main" id="{68E306B2-7420-443B-880E-D1F5EFBF46B1}"/>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dirty="0"/>
              <a:t>Melanesian Spirituality</a:t>
            </a:r>
          </a:p>
        </p:txBody>
      </p:sp>
      <p:sp>
        <p:nvSpPr>
          <p:cNvPr id="4" name="Slide Number Placeholder 3">
            <a:extLst>
              <a:ext uri="{FF2B5EF4-FFF2-40B4-BE49-F238E27FC236}">
                <a16:creationId xmlns:a16="http://schemas.microsoft.com/office/drawing/2014/main" id="{F1BB5FBE-22C8-21D3-7DEA-404FDFD8CE97}"/>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5</a:t>
            </a:fld>
            <a:endParaRPr lang="en-US"/>
          </a:p>
        </p:txBody>
      </p:sp>
    </p:spTree>
    <p:extLst>
      <p:ext uri="{BB962C8B-B14F-4D97-AF65-F5344CB8AC3E}">
        <p14:creationId xmlns:p14="http://schemas.microsoft.com/office/powerpoint/2010/main" val="685625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C9237934-D1C0-F048-0A1A-88A7EC090268}"/>
              </a:ext>
            </a:extLst>
          </p:cNvPr>
          <p:cNvSpPr>
            <a:spLocks noGrp="1"/>
          </p:cNvSpPr>
          <p:nvPr>
            <p:ph type="title"/>
          </p:nvPr>
        </p:nvSpPr>
        <p:spPr>
          <a:xfrm>
            <a:off x="839788" y="365125"/>
            <a:ext cx="10515600" cy="1325563"/>
          </a:xfrm>
        </p:spPr>
        <p:txBody>
          <a:bodyPr/>
          <a:lstStyle/>
          <a:p>
            <a:endParaRPr lang="en-US" dirty="0"/>
          </a:p>
        </p:txBody>
      </p:sp>
      <p:sp>
        <p:nvSpPr>
          <p:cNvPr id="35" name="Text Placeholder 2">
            <a:extLst>
              <a:ext uri="{FF2B5EF4-FFF2-40B4-BE49-F238E27FC236}">
                <a16:creationId xmlns:a16="http://schemas.microsoft.com/office/drawing/2014/main" id="{296A36CB-3677-BD75-0941-A0CB4BE27AAC}"/>
              </a:ext>
            </a:extLst>
          </p:cNvPr>
          <p:cNvSpPr>
            <a:spLocks noGrp="1"/>
          </p:cNvSpPr>
          <p:nvPr>
            <p:ph type="body" idx="1"/>
          </p:nvPr>
        </p:nvSpPr>
        <p:spPr>
          <a:xfrm>
            <a:off x="1124712" y="2161563"/>
            <a:ext cx="3200400" cy="427797"/>
          </a:xfrm>
        </p:spPr>
        <p:txBody>
          <a:bodyPr/>
          <a:lstStyle/>
          <a:p>
            <a:endParaRPr lang="en-US"/>
          </a:p>
        </p:txBody>
      </p:sp>
      <p:pic>
        <p:nvPicPr>
          <p:cNvPr id="17" name="Picture 16" descr="A priest and priests in a church&#10;&#10;Description automatically generated with medium confidence">
            <a:extLst>
              <a:ext uri="{FF2B5EF4-FFF2-40B4-BE49-F238E27FC236}">
                <a16:creationId xmlns:a16="http://schemas.microsoft.com/office/drawing/2014/main" id="{E4B06D24-8A89-3F05-C2B4-343184C2528A}"/>
              </a:ext>
            </a:extLst>
          </p:cNvPr>
          <p:cNvPicPr>
            <a:picLocks noChangeAspect="1"/>
          </p:cNvPicPr>
          <p:nvPr/>
        </p:nvPicPr>
        <p:blipFill>
          <a:blip r:embed="rId2"/>
          <a:srcRect t="19292" r="2" b="4183"/>
          <a:stretch/>
        </p:blipFill>
        <p:spPr>
          <a:xfrm>
            <a:off x="1124712" y="2629116"/>
            <a:ext cx="3200400" cy="3320861"/>
          </a:xfrm>
          <a:prstGeom prst="rect">
            <a:avLst/>
          </a:prstGeom>
          <a:noFill/>
        </p:spPr>
      </p:pic>
      <p:sp>
        <p:nvSpPr>
          <p:cNvPr id="5" name="Slide Number Placeholder 4">
            <a:extLst>
              <a:ext uri="{FF2B5EF4-FFF2-40B4-BE49-F238E27FC236}">
                <a16:creationId xmlns:a16="http://schemas.microsoft.com/office/drawing/2014/main" id="{75430DCB-6903-AAA9-85AB-790076104161}"/>
              </a:ext>
            </a:extLst>
          </p:cNvPr>
          <p:cNvSpPr>
            <a:spLocks/>
          </p:cNvSpPr>
          <p:nvPr/>
        </p:nvSpPr>
        <p:spPr>
          <a:xfrm>
            <a:off x="4498848" y="2161563"/>
            <a:ext cx="3200400" cy="427797"/>
          </a:xfrm>
          <a:prstGeom prst="rect">
            <a:avLst/>
          </a:prstGeom>
        </p:spPr>
        <p:txBody>
          <a:bodyPr vert="horz" lIns="91440" tIns="45720" rIns="91440" bIns="45720" rtlCol="0" anchor="b">
            <a:normAutofit/>
          </a:bodyPr>
          <a:lstStyle/>
          <a:p>
            <a:pPr>
              <a:lnSpc>
                <a:spcPct val="90000"/>
              </a:lnSpc>
              <a:spcBef>
                <a:spcPts val="1000"/>
              </a:spcBef>
              <a:spcAft>
                <a:spcPts val="600"/>
              </a:spcAft>
              <a:buClr>
                <a:srgbClr val="73292A"/>
              </a:buClr>
            </a:pPr>
            <a:fld id="{294A09A9-5501-47C1-A89A-A340965A2BE2}" type="slidenum">
              <a:rPr lang="en-US" sz="2000" b="0" kern="1200">
                <a:solidFill>
                  <a:schemeClr val="accent3"/>
                </a:solidFill>
                <a:latin typeface="+mj-lt"/>
                <a:ea typeface="+mn-ea"/>
                <a:cs typeface="+mn-cs"/>
              </a:rPr>
              <a:pPr>
                <a:lnSpc>
                  <a:spcPct val="90000"/>
                </a:lnSpc>
                <a:spcBef>
                  <a:spcPts val="1000"/>
                </a:spcBef>
                <a:spcAft>
                  <a:spcPts val="600"/>
                </a:spcAft>
                <a:buClr>
                  <a:srgbClr val="73292A"/>
                </a:buClr>
              </a:pPr>
              <a:t>6</a:t>
            </a:fld>
            <a:endParaRPr lang="en-US" sz="2000" b="0" kern="1200">
              <a:solidFill>
                <a:schemeClr val="accent3"/>
              </a:solidFill>
              <a:latin typeface="+mj-lt"/>
              <a:ea typeface="+mn-ea"/>
              <a:cs typeface="+mn-cs"/>
            </a:endParaRPr>
          </a:p>
        </p:txBody>
      </p:sp>
      <p:pic>
        <p:nvPicPr>
          <p:cNvPr id="19" name="Picture 18" descr="A person lying on the floor&#10;&#10;Description automatically generated">
            <a:extLst>
              <a:ext uri="{FF2B5EF4-FFF2-40B4-BE49-F238E27FC236}">
                <a16:creationId xmlns:a16="http://schemas.microsoft.com/office/drawing/2014/main" id="{C60C2E53-1989-E851-8287-6482EE3068F7}"/>
              </a:ext>
            </a:extLst>
          </p:cNvPr>
          <p:cNvPicPr>
            <a:picLocks noChangeAspect="1"/>
          </p:cNvPicPr>
          <p:nvPr/>
        </p:nvPicPr>
        <p:blipFill>
          <a:blip r:embed="rId3"/>
          <a:srcRect r="27724" b="4"/>
          <a:stretch/>
        </p:blipFill>
        <p:spPr>
          <a:xfrm>
            <a:off x="4498848" y="2629116"/>
            <a:ext cx="3200400" cy="3320861"/>
          </a:xfrm>
          <a:prstGeom prst="rect">
            <a:avLst/>
          </a:prstGeom>
          <a:noFill/>
        </p:spPr>
      </p:pic>
      <p:sp>
        <p:nvSpPr>
          <p:cNvPr id="37" name="Footer Placeholder 6">
            <a:extLst>
              <a:ext uri="{FF2B5EF4-FFF2-40B4-BE49-F238E27FC236}">
                <a16:creationId xmlns:a16="http://schemas.microsoft.com/office/drawing/2014/main" id="{D8056911-C4DC-2D71-FCEF-3EF2D0468DF3}"/>
              </a:ext>
            </a:extLst>
          </p:cNvPr>
          <p:cNvSpPr>
            <a:spLocks noGrp="1"/>
          </p:cNvSpPr>
          <p:nvPr>
            <p:ph type="ftr" sz="quarter" idx="11"/>
          </p:nvPr>
        </p:nvSpPr>
        <p:spPr>
          <a:xfrm>
            <a:off x="228600" y="6356350"/>
            <a:ext cx="4114800" cy="365125"/>
          </a:xfrm>
        </p:spPr>
        <p:txBody>
          <a:bodyPr/>
          <a:lstStyle/>
          <a:p>
            <a:pPr>
              <a:spcAft>
                <a:spcPts val="600"/>
              </a:spcAft>
            </a:pPr>
            <a:r>
              <a:rPr lang="en-US" dirty="0"/>
              <a:t>Melanesian Spirituality</a:t>
            </a:r>
          </a:p>
        </p:txBody>
      </p:sp>
      <p:sp>
        <p:nvSpPr>
          <p:cNvPr id="28" name="Slide Number Placeholder 4">
            <a:extLst>
              <a:ext uri="{FF2B5EF4-FFF2-40B4-BE49-F238E27FC236}">
                <a16:creationId xmlns:a16="http://schemas.microsoft.com/office/drawing/2014/main" id="{1A3FDFAE-A296-1D2C-DB49-5AC0EAE85DDE}"/>
              </a:ext>
            </a:extLst>
          </p:cNvPr>
          <p:cNvSpPr>
            <a:spLocks noGrp="1"/>
          </p:cNvSpPr>
          <p:nvPr>
            <p:ph type="sldNum" sz="quarter" idx="12"/>
          </p:nvPr>
        </p:nvSpPr>
        <p:spPr>
          <a:xfrm>
            <a:off x="9208008" y="6356350"/>
            <a:ext cx="2743200" cy="365125"/>
          </a:xfrm>
        </p:spPr>
        <p:txBody>
          <a:bodyPr vert="horz" lIns="91440" tIns="45720" rIns="91440" bIns="45720" rtlCol="0" anchor="ctr">
            <a:normAutofit/>
          </a:bodyPr>
          <a:lstStyle/>
          <a:p>
            <a:pPr>
              <a:spcAft>
                <a:spcPts val="600"/>
              </a:spcAft>
            </a:pPr>
            <a:fld id="{294A09A9-5501-47C1-A89A-A340965A2BE2}" type="slidenum">
              <a:rPr lang="en-US" smtClean="0"/>
              <a:pPr>
                <a:spcAft>
                  <a:spcPts val="600"/>
                </a:spcAft>
              </a:pPr>
              <a:t>6</a:t>
            </a:fld>
            <a:endParaRPr lang="en-US"/>
          </a:p>
        </p:txBody>
      </p:sp>
      <p:sp>
        <p:nvSpPr>
          <p:cNvPr id="39" name="Text Placeholder 8">
            <a:extLst>
              <a:ext uri="{FF2B5EF4-FFF2-40B4-BE49-F238E27FC236}">
                <a16:creationId xmlns:a16="http://schemas.microsoft.com/office/drawing/2014/main" id="{6F9F5A9C-464A-8452-4843-586619A5E11E}"/>
              </a:ext>
            </a:extLst>
          </p:cNvPr>
          <p:cNvSpPr>
            <a:spLocks noGrp="1"/>
          </p:cNvSpPr>
          <p:nvPr>
            <p:ph type="body" sz="quarter" idx="13"/>
          </p:nvPr>
        </p:nvSpPr>
        <p:spPr>
          <a:xfrm>
            <a:off x="7909560" y="2161563"/>
            <a:ext cx="3200400" cy="427797"/>
          </a:xfrm>
        </p:spPr>
        <p:txBody>
          <a:bodyPr/>
          <a:lstStyle/>
          <a:p>
            <a:endParaRPr lang="en-US"/>
          </a:p>
        </p:txBody>
      </p:sp>
      <p:pic>
        <p:nvPicPr>
          <p:cNvPr id="11" name="Picture 10" descr="A group of people in a church&#10;&#10;Description automatically generated">
            <a:extLst>
              <a:ext uri="{FF2B5EF4-FFF2-40B4-BE49-F238E27FC236}">
                <a16:creationId xmlns:a16="http://schemas.microsoft.com/office/drawing/2014/main" id="{CA713D4B-C067-B13C-1858-4887F55E953E}"/>
              </a:ext>
            </a:extLst>
          </p:cNvPr>
          <p:cNvPicPr>
            <a:picLocks noChangeAspect="1"/>
          </p:cNvPicPr>
          <p:nvPr/>
        </p:nvPicPr>
        <p:blipFill>
          <a:blip r:embed="rId4"/>
          <a:srcRect l="5093" r="22631" b="4"/>
          <a:stretch/>
        </p:blipFill>
        <p:spPr>
          <a:xfrm>
            <a:off x="7909560" y="2629116"/>
            <a:ext cx="3200400" cy="3320861"/>
          </a:xfrm>
          <a:prstGeom prst="rect">
            <a:avLst/>
          </a:prstGeom>
          <a:noFill/>
        </p:spPr>
      </p:pic>
    </p:spTree>
    <p:extLst>
      <p:ext uri="{BB962C8B-B14F-4D97-AF65-F5344CB8AC3E}">
        <p14:creationId xmlns:p14="http://schemas.microsoft.com/office/powerpoint/2010/main" val="1079552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146E81B6-1751-B37B-E9FF-53DFB2474FE9}"/>
              </a:ext>
            </a:extLst>
          </p:cNvPr>
          <p:cNvSpPr>
            <a:spLocks noGrp="1"/>
          </p:cNvSpPr>
          <p:nvPr>
            <p:ph type="title"/>
          </p:nvPr>
        </p:nvSpPr>
        <p:spPr>
          <a:xfrm>
            <a:off x="838200" y="380998"/>
            <a:ext cx="10515600" cy="2529981"/>
          </a:xfrm>
        </p:spPr>
        <p:txBody>
          <a:bodyPr anchor="ctr">
            <a:normAutofit fontScale="90000"/>
          </a:bodyPr>
          <a:lstStyle/>
          <a:p>
            <a:r>
              <a:rPr lang="en-AU" sz="1800" dirty="0">
                <a:effectLst/>
              </a:rPr>
              <a:t>“Like the Carmelites</a:t>
            </a:r>
            <a:r>
              <a:rPr lang="en-AU" sz="1800" dirty="0"/>
              <a:t> we</a:t>
            </a:r>
            <a:r>
              <a:rPr lang="en-AU" sz="1800" dirty="0">
                <a:effectLst/>
              </a:rPr>
              <a:t> learned to tell the story of the human heart as a love story that we are relational."- </a:t>
            </a:r>
            <a:br>
              <a:rPr lang="en-AU" sz="1800" dirty="0">
                <a:effectLst/>
              </a:rPr>
            </a:br>
            <a:r>
              <a:rPr lang="en-AU" sz="1800" dirty="0">
                <a:effectLst/>
              </a:rPr>
              <a:t>We call, The Carmelite Way</a:t>
            </a:r>
          </a:p>
          <a:p>
            <a:pPr algn="l"/>
            <a:r>
              <a:rPr lang="en-AU" sz="1800" dirty="0">
                <a:effectLst/>
              </a:rPr>
              <a:t>	What we call "Carmel" is really a way of life in which we try to be aware of the Presence of God in the most ordinary, everyday things. </a:t>
            </a:r>
            <a:br>
              <a:rPr lang="en-AU" sz="1800" dirty="0">
                <a:effectLst/>
              </a:rPr>
            </a:br>
            <a:r>
              <a:rPr lang="en-AU" sz="1800" dirty="0">
                <a:effectLst/>
              </a:rPr>
              <a:t>Melanesians have the similar way of life then. We're contemplative, but we live out our service in the world as a clan or community. We're prayerful in our ritual, but we're also practical in our actions. </a:t>
            </a:r>
            <a:br>
              <a:rPr lang="en-AU" sz="1800" dirty="0">
                <a:effectLst/>
              </a:rPr>
            </a:br>
            <a:r>
              <a:rPr lang="en-AU" sz="1800" dirty="0">
                <a:effectLst/>
              </a:rPr>
              <a:t>The Carmelites were founded over 800 years ago on a mountaintop, but we have our feet firmly planted in today's problems and concerns.</a:t>
            </a:r>
            <a:br>
              <a:rPr lang="en-AU" sz="1800" dirty="0">
                <a:effectLst/>
              </a:rPr>
            </a:br>
            <a:r>
              <a:rPr lang="en-AU" sz="1800" dirty="0">
                <a:effectLst/>
              </a:rPr>
              <a:t>As Melanesians we have emerged from 1000s of years ago and continue telling our stories and following the footsteps of our ancestors and firmly rooted in our indigenous culture.</a:t>
            </a:r>
          </a:p>
          <a:p>
            <a:endParaRPr lang="en-AU" sz="1800" dirty="0"/>
          </a:p>
        </p:txBody>
      </p:sp>
      <p:pic>
        <p:nvPicPr>
          <p:cNvPr id="7" name="Picture 6" descr="A white pebble with a heart shape">
            <a:extLst>
              <a:ext uri="{FF2B5EF4-FFF2-40B4-BE49-F238E27FC236}">
                <a16:creationId xmlns:a16="http://schemas.microsoft.com/office/drawing/2014/main" id="{9B89E7F4-BCDB-0E37-100E-E52BE27A78FC}"/>
              </a:ext>
            </a:extLst>
          </p:cNvPr>
          <p:cNvPicPr>
            <a:picLocks noChangeAspect="1"/>
          </p:cNvPicPr>
          <p:nvPr/>
        </p:nvPicPr>
        <p:blipFill>
          <a:blip r:embed="rId2"/>
          <a:srcRect t="20434" b="17144"/>
          <a:stretch/>
        </p:blipFill>
        <p:spPr>
          <a:xfrm>
            <a:off x="2617365" y="3428999"/>
            <a:ext cx="6241409" cy="2793533"/>
          </a:xfrm>
          <a:prstGeom prst="rect">
            <a:avLst/>
          </a:prstGeom>
          <a:noFill/>
        </p:spPr>
      </p:pic>
      <p:sp>
        <p:nvSpPr>
          <p:cNvPr id="4" name="Footer Placeholder 3">
            <a:extLst>
              <a:ext uri="{FF2B5EF4-FFF2-40B4-BE49-F238E27FC236}">
                <a16:creationId xmlns:a16="http://schemas.microsoft.com/office/drawing/2014/main" id="{6BB6BDF5-333D-5A05-B403-A5095E158786}"/>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dirty="0"/>
              <a:t>Melanesian Spirituality</a:t>
            </a:r>
          </a:p>
        </p:txBody>
      </p:sp>
      <p:sp>
        <p:nvSpPr>
          <p:cNvPr id="5" name="Slide Number Placeholder 4">
            <a:extLst>
              <a:ext uri="{FF2B5EF4-FFF2-40B4-BE49-F238E27FC236}">
                <a16:creationId xmlns:a16="http://schemas.microsoft.com/office/drawing/2014/main" id="{BA5351D7-4892-A388-7026-3D9053B46931}"/>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7</a:t>
            </a:fld>
            <a:endParaRPr lang="en-US"/>
          </a:p>
        </p:txBody>
      </p:sp>
    </p:spTree>
    <p:extLst>
      <p:ext uri="{BB962C8B-B14F-4D97-AF65-F5344CB8AC3E}">
        <p14:creationId xmlns:p14="http://schemas.microsoft.com/office/powerpoint/2010/main" val="1250840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741D-5DC1-DB57-C5D5-38985F10D7E6}"/>
              </a:ext>
            </a:extLst>
          </p:cNvPr>
          <p:cNvSpPr>
            <a:spLocks noGrp="1"/>
          </p:cNvSpPr>
          <p:nvPr>
            <p:ph type="title"/>
          </p:nvPr>
        </p:nvSpPr>
        <p:spPr>
          <a:xfrm>
            <a:off x="838200" y="484632"/>
            <a:ext cx="10515600" cy="1133856"/>
          </a:xfrm>
        </p:spPr>
        <p:txBody>
          <a:bodyPr anchor="ctr">
            <a:normAutofit/>
          </a:bodyPr>
          <a:lstStyle/>
          <a:p>
            <a:r>
              <a:rPr lang="en-AU" dirty="0"/>
              <a:t>Australian Aboriginal</a:t>
            </a:r>
          </a:p>
        </p:txBody>
      </p:sp>
      <p:sp>
        <p:nvSpPr>
          <p:cNvPr id="3" name="Content Placeholder 2">
            <a:extLst>
              <a:ext uri="{FF2B5EF4-FFF2-40B4-BE49-F238E27FC236}">
                <a16:creationId xmlns:a16="http://schemas.microsoft.com/office/drawing/2014/main" id="{CDDF06F8-F0AA-FDF9-F413-95E93DB42AB3}"/>
              </a:ext>
            </a:extLst>
          </p:cNvPr>
          <p:cNvSpPr>
            <a:spLocks noGrp="1"/>
          </p:cNvSpPr>
          <p:nvPr>
            <p:ph idx="1"/>
          </p:nvPr>
        </p:nvSpPr>
        <p:spPr>
          <a:xfrm>
            <a:off x="838200" y="2990088"/>
            <a:ext cx="10515600" cy="3474720"/>
          </a:xfrm>
        </p:spPr>
        <p:txBody>
          <a:bodyPr>
            <a:normAutofit/>
          </a:bodyPr>
          <a:lstStyle/>
          <a:p>
            <a:r>
              <a:rPr lang="en-AU" b="0" i="0" dirty="0">
                <a:effectLst/>
              </a:rPr>
              <a:t>In fact, going by the tripartite typing of Pacific identity along with Micronesians and Polynesians, Australian Aboriginals/First Nations are actually Melanesians. The distinction was coined in the 1830s by the French explorer and polymath Jules Dumont </a:t>
            </a:r>
            <a:r>
              <a:rPr lang="en-AU" b="0" i="0" dirty="0" err="1">
                <a:effectLst/>
              </a:rPr>
              <a:t>D'Urville</a:t>
            </a:r>
            <a:r>
              <a:rPr lang="en-AU" b="0" i="0" dirty="0">
                <a:effectLst/>
              </a:rPr>
              <a:t>, who divided the Pacific into three regions.</a:t>
            </a:r>
            <a:endParaRPr lang="en-AU" dirty="0"/>
          </a:p>
        </p:txBody>
      </p:sp>
      <p:sp>
        <p:nvSpPr>
          <p:cNvPr id="4" name="Footer Placeholder 3">
            <a:extLst>
              <a:ext uri="{FF2B5EF4-FFF2-40B4-BE49-F238E27FC236}">
                <a16:creationId xmlns:a16="http://schemas.microsoft.com/office/drawing/2014/main" id="{622D09E0-877F-21C7-9572-24F5435C8831}"/>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dirty="0"/>
              <a:t>Melanesian Spirituality</a:t>
            </a:r>
          </a:p>
        </p:txBody>
      </p:sp>
      <p:sp>
        <p:nvSpPr>
          <p:cNvPr id="5" name="Slide Number Placeholder 4">
            <a:extLst>
              <a:ext uri="{FF2B5EF4-FFF2-40B4-BE49-F238E27FC236}">
                <a16:creationId xmlns:a16="http://schemas.microsoft.com/office/drawing/2014/main" id="{C5D4D75E-88C2-8613-D86A-7B4AD01A7B5B}"/>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8</a:t>
            </a:fld>
            <a:endParaRPr lang="en-US"/>
          </a:p>
        </p:txBody>
      </p:sp>
    </p:spTree>
    <p:extLst>
      <p:ext uri="{BB962C8B-B14F-4D97-AF65-F5344CB8AC3E}">
        <p14:creationId xmlns:p14="http://schemas.microsoft.com/office/powerpoint/2010/main" val="365500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969110" y="120801"/>
            <a:ext cx="9884664" cy="731520"/>
          </a:xfrm>
        </p:spPr>
        <p:txBody>
          <a:bodyPr/>
          <a:lstStyle/>
          <a:p>
            <a:r>
              <a:rPr lang="en-US" dirty="0"/>
              <a:t>Key elements- Spirituality</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a:xfrm>
            <a:off x="1236161" y="402672"/>
            <a:ext cx="9884664" cy="2393799"/>
          </a:xfrm>
        </p:spPr>
        <p:txBody>
          <a:bodyPr>
            <a:normAutofit/>
          </a:bodyPr>
          <a:lstStyle/>
          <a:p>
            <a:r>
              <a:rPr lang="en-US" sz="3200" b="1" dirty="0">
                <a:solidFill>
                  <a:srgbClr val="0070C0"/>
                </a:solidFill>
              </a:rPr>
              <a:t>To BE</a:t>
            </a:r>
          </a:p>
          <a:p>
            <a:r>
              <a:rPr lang="en-AU" b="0" i="0" dirty="0">
                <a:solidFill>
                  <a:srgbClr val="202124"/>
                </a:solidFill>
                <a:effectLst/>
                <a:latin typeface="Google Sans"/>
              </a:rPr>
              <a:t>Melanesian spirituality </a:t>
            </a:r>
            <a:r>
              <a:rPr lang="en-AU" b="0" i="0" dirty="0">
                <a:solidFill>
                  <a:srgbClr val="040C28"/>
                </a:solidFill>
                <a:effectLst/>
                <a:latin typeface="Google Sans"/>
              </a:rPr>
              <a:t>holds that people are part of the cosmos and that their world is integrated</a:t>
            </a:r>
            <a:r>
              <a:rPr lang="en-AU" b="0" i="0" dirty="0">
                <a:solidFill>
                  <a:srgbClr val="202124"/>
                </a:solidFill>
                <a:effectLst/>
                <a:latin typeface="Google Sans"/>
              </a:rPr>
              <a:t>. People suffer because of broken relationships with the cosmos; misfortune is also seen as the punishment for any broken relationship</a:t>
            </a:r>
            <a:endParaRPr lang="en-US" dirty="0"/>
          </a:p>
        </p:txBody>
      </p:sp>
      <p:sp>
        <p:nvSpPr>
          <p:cNvPr id="5" name="TextBox 4">
            <a:extLst>
              <a:ext uri="{FF2B5EF4-FFF2-40B4-BE49-F238E27FC236}">
                <a16:creationId xmlns:a16="http://schemas.microsoft.com/office/drawing/2014/main" id="{9640325A-254F-B350-DE79-54476EE0786C}"/>
              </a:ext>
            </a:extLst>
          </p:cNvPr>
          <p:cNvSpPr txBox="1"/>
          <p:nvPr/>
        </p:nvSpPr>
        <p:spPr>
          <a:xfrm>
            <a:off x="327172" y="3749122"/>
            <a:ext cx="11702642" cy="1015663"/>
          </a:xfrm>
          <a:prstGeom prst="rect">
            <a:avLst/>
          </a:prstGeom>
          <a:noFill/>
        </p:spPr>
        <p:txBody>
          <a:bodyPr wrap="square">
            <a:spAutoFit/>
          </a:bodyPr>
          <a:lstStyle/>
          <a:p>
            <a:r>
              <a:rPr lang="en-AU" sz="2000" dirty="0"/>
              <a:t>The drive for an abundance of life here on earth is a major concern for Melanesians and is a sign of great blessing. Traditional Melanesian spirituality is viewed as a people’s expression of their totality relationship to the great spirits of the land, forest, mountains, rivers, birds and animals. In brief, Religion is a way ‘</a:t>
            </a:r>
            <a:r>
              <a:rPr lang="en-AU" sz="2000" b="1" dirty="0"/>
              <a:t>To Be.</a:t>
            </a:r>
          </a:p>
        </p:txBody>
      </p:sp>
    </p:spTree>
    <p:extLst>
      <p:ext uri="{BB962C8B-B14F-4D97-AF65-F5344CB8AC3E}">
        <p14:creationId xmlns:p14="http://schemas.microsoft.com/office/powerpoint/2010/main" val="3446797337"/>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1070</TotalTime>
  <Words>1089</Words>
  <Application>Microsoft Office PowerPoint</Application>
  <PresentationFormat>Widescreen</PresentationFormat>
  <Paragraphs>78</Paragraphs>
  <Slides>19</Slides>
  <Notes>2</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Baskerville</vt:lpstr>
      <vt:lpstr>Baskerville Old Face</vt:lpstr>
      <vt:lpstr>Calibri</vt:lpstr>
      <vt:lpstr>Gill Sans Light</vt:lpstr>
      <vt:lpstr>Gill Sans Nova</vt:lpstr>
      <vt:lpstr>Gill Sans Nova Light</vt:lpstr>
      <vt:lpstr>Google Sans</vt:lpstr>
      <vt:lpstr>Office Theme</vt:lpstr>
      <vt:lpstr>Melanesian Indigenous  Spirituality with mine</vt:lpstr>
      <vt:lpstr>PowerPoint Presentation</vt:lpstr>
      <vt:lpstr>Who we are?</vt:lpstr>
      <vt:lpstr>Introduction</vt:lpstr>
      <vt:lpstr>My Story as Melanesian Carmelite  in  a Melanesian Way</vt:lpstr>
      <vt:lpstr>PowerPoint Presentation</vt:lpstr>
      <vt:lpstr>“Like the Carmelites we learned to tell the story of the human heart as a love story that we are relational."-  We call, The Carmelite Way  What we call "Carmel" is really a way of life in which we try to be aware of the Presence of God in the most ordinary, everyday things.  Melanesians have the similar way of life then. We're contemplative, but we live out our service in the world as a clan or community. We're prayerful in our ritual, but we're also practical in our actions.  The Carmelites were founded over 800 years ago on a mountaintop, but we have our feet firmly planted in today's problems and concerns. As Melanesians we have emerged from 1000s of years ago and continue telling our stories and following the footsteps of our ancestors and firmly rooted in our indigenous culture. </vt:lpstr>
      <vt:lpstr>Australian Aboriginal</vt:lpstr>
      <vt:lpstr>Key elements- Spirituality</vt:lpstr>
      <vt:lpstr>Spirituality</vt:lpstr>
      <vt:lpstr>To Be -ENCOUNTER</vt:lpstr>
      <vt:lpstr>Cosmic Spiritual</vt:lpstr>
      <vt:lpstr>PowerPoint Presentation</vt:lpstr>
      <vt:lpstr>  Creation (Environment)  </vt:lpstr>
      <vt:lpstr>Spirit of the Land</vt:lpstr>
      <vt:lpstr>Experiences</vt:lpstr>
      <vt:lpstr>Conclusion</vt:lpstr>
      <vt:lpstr>Community - Carmelite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Melanesian Indigenous  Spirituality</dc:title>
  <dc:creator>Sireh, Paul</dc:creator>
  <cp:lastModifiedBy>Sireh, Paul</cp:lastModifiedBy>
  <cp:revision>58</cp:revision>
  <dcterms:created xsi:type="dcterms:W3CDTF">2024-02-22T04:08:18Z</dcterms:created>
  <dcterms:modified xsi:type="dcterms:W3CDTF">2024-09-04T01:45:01Z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